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94" r:id="rId2"/>
  </p:sldMasterIdLst>
  <p:notesMasterIdLst>
    <p:notesMasterId r:id="rId18"/>
  </p:notesMasterIdLst>
  <p:handoutMasterIdLst>
    <p:handoutMasterId r:id="rId19"/>
  </p:handoutMasterIdLst>
  <p:sldIdLst>
    <p:sldId id="270" r:id="rId3"/>
    <p:sldId id="283" r:id="rId4"/>
    <p:sldId id="284" r:id="rId5"/>
    <p:sldId id="287" r:id="rId6"/>
    <p:sldId id="297" r:id="rId7"/>
    <p:sldId id="298" r:id="rId8"/>
    <p:sldId id="286" r:id="rId9"/>
    <p:sldId id="300" r:id="rId10"/>
    <p:sldId id="302" r:id="rId11"/>
    <p:sldId id="304" r:id="rId12"/>
    <p:sldId id="303" r:id="rId13"/>
    <p:sldId id="301" r:id="rId14"/>
    <p:sldId id="306" r:id="rId15"/>
    <p:sldId id="305" r:id="rId16"/>
    <p:sldId id="29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9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00" autoAdjust="0"/>
    <p:restoredTop sz="72099" autoAdjust="0"/>
  </p:normalViewPr>
  <p:slideViewPr>
    <p:cSldViewPr snapToGrid="0">
      <p:cViewPr>
        <p:scale>
          <a:sx n="93" d="100"/>
          <a:sy n="93" d="100"/>
        </p:scale>
        <p:origin x="576" y="72"/>
      </p:cViewPr>
      <p:guideLst/>
    </p:cSldViewPr>
  </p:slideViewPr>
  <p:notesTextViewPr>
    <p:cViewPr>
      <p:scale>
        <a:sx n="3" d="2"/>
        <a:sy n="3" d="2"/>
      </p:scale>
      <p:origin x="0" y="0"/>
    </p:cViewPr>
  </p:notesTextViewPr>
  <p:notesViewPr>
    <p:cSldViewPr snapToGrid="0">
      <p:cViewPr varScale="1">
        <p:scale>
          <a:sx n="76" d="100"/>
          <a:sy n="76" d="100"/>
        </p:scale>
        <p:origin x="2538" y="96"/>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700FC0-9E7A-4C53-8A3B-3C3C9A736C42}" type="datetimeFigureOut">
              <a:rPr lang="en-US" smtClean="0"/>
              <a:t>6/4/17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48944F-81ED-4843-A3E6-D41A6908762D}" type="slidenum">
              <a:rPr lang="en-US" smtClean="0"/>
              <a:t>‹#›</a:t>
            </a:fld>
            <a:endParaRPr lang="en-US"/>
          </a:p>
        </p:txBody>
      </p:sp>
    </p:spTree>
    <p:extLst>
      <p:ext uri="{BB962C8B-B14F-4D97-AF65-F5344CB8AC3E}">
        <p14:creationId xmlns:p14="http://schemas.microsoft.com/office/powerpoint/2010/main" val="1450714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F122B6-E47E-4A80-A9F3-23FD10D674FE}" type="datetimeFigureOut">
              <a:rPr lang="en-US" smtClean="0"/>
              <a:t>6/4/17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1C5CE-222C-4659-9A99-B99FC42AF6EC}" type="slidenum">
              <a:rPr lang="en-US" smtClean="0"/>
              <a:t>‹#›</a:t>
            </a:fld>
            <a:endParaRPr lang="en-US"/>
          </a:p>
        </p:txBody>
      </p:sp>
    </p:spTree>
    <p:extLst>
      <p:ext uri="{BB962C8B-B14F-4D97-AF65-F5344CB8AC3E}">
        <p14:creationId xmlns:p14="http://schemas.microsoft.com/office/powerpoint/2010/main" val="2212527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Microsoft, VMware, Citrix, etc.</a:t>
            </a:r>
          </a:p>
          <a:p>
            <a:endParaRPr lang="en-US" dirty="0" smtClean="0"/>
          </a:p>
          <a:p>
            <a:r>
              <a:rPr lang="en-US" dirty="0" smtClean="0"/>
              <a:t>I'm on LinkedIn and Twitter, feel free to connect</a:t>
            </a:r>
          </a:p>
          <a:p>
            <a:endParaRPr lang="en-US" dirty="0" smtClean="0"/>
          </a:p>
          <a:p>
            <a:r>
              <a:rPr lang="en-US" dirty="0" smtClean="0"/>
              <a:t>Slack - Modern hosted chat service, it's bridged with the PowerShell channel on IRC and is quite handy:</a:t>
            </a:r>
          </a:p>
          <a:p>
            <a:pPr marL="171450" indent="-171450">
              <a:buFont typeface="Arial" panose="020B0604020202020204" pitchFamily="34" charset="0"/>
              <a:buChar char="•"/>
            </a:pPr>
            <a:r>
              <a:rPr lang="en-US" dirty="0" smtClean="0"/>
              <a:t>I can ask questions and talented folks like Joel Bennet, Dave Wyatt, Kirk Munro, Justin Rich, and many others, including a few from the PowerShell team, might jump in to help.</a:t>
            </a:r>
          </a:p>
          <a:p>
            <a:pPr marL="171450" indent="-171450">
              <a:buFont typeface="Arial" panose="020B0604020202020204" pitchFamily="34" charset="0"/>
              <a:buChar char="•"/>
            </a:pPr>
            <a:r>
              <a:rPr lang="en-US" dirty="0" smtClean="0"/>
              <a:t>I also find that trying to help others can help you learn a bit.</a:t>
            </a:r>
          </a:p>
          <a:p>
            <a:pPr marL="171450" indent="-171450">
              <a:buFont typeface="Arial" panose="020B0604020202020204" pitchFamily="34" charset="0"/>
              <a:buChar char="•"/>
            </a:pPr>
            <a:r>
              <a:rPr lang="en-US" dirty="0" smtClean="0"/>
              <a:t>If your boss is asking 'why are you in a chatroom at work!' - turns out when you put a bunch of PowerShell folks in a chat room, some interesting ideas that you could take back to work and implement might come up. Or someone mentions an issue you're experiencing and how they fixed it. Very helpful!</a:t>
            </a:r>
          </a:p>
          <a:p>
            <a:endParaRPr lang="en-US" dirty="0" smtClean="0"/>
          </a:p>
          <a:p>
            <a:r>
              <a:rPr lang="en-US" dirty="0" smtClean="0"/>
              <a:t>slack.poshcode.org &gt; submit your e-mail, join up!</a:t>
            </a:r>
          </a:p>
          <a:p>
            <a:endParaRPr lang="en-US" dirty="0" smtClean="0"/>
          </a:p>
          <a:p>
            <a:r>
              <a:rPr lang="en-US" dirty="0" smtClean="0"/>
              <a:t>Some fun Git-related posts:</a:t>
            </a:r>
          </a:p>
          <a:p>
            <a:pPr marL="171450" indent="-171450">
              <a:buFont typeface="Arial" panose="020B0604020202020204" pitchFamily="34" charset="0"/>
              <a:buChar char="•"/>
            </a:pPr>
            <a:r>
              <a:rPr lang="en-US" dirty="0" smtClean="0"/>
              <a:t>Source Control Survey Results - http://ramblingcookiemonster.github.io/Source-Control-Survey/</a:t>
            </a:r>
          </a:p>
          <a:p>
            <a:pPr marL="171450" indent="-171450">
              <a:buFont typeface="Arial" panose="020B0604020202020204" pitchFamily="34" charset="0"/>
              <a:buChar char="•"/>
            </a:pPr>
            <a:r>
              <a:rPr lang="en-US" dirty="0" smtClean="0"/>
              <a:t>GitHub for PowerShell Projects - http://ramblingcookiemonster.github.io/GitHub-For-PowerShell-Projects/</a:t>
            </a:r>
          </a:p>
          <a:p>
            <a:pPr marL="171450" indent="-171450">
              <a:buFont typeface="Arial" panose="020B0604020202020204" pitchFamily="34" charset="0"/>
              <a:buChar char="•"/>
            </a:pPr>
            <a:r>
              <a:rPr lang="en-US" dirty="0" smtClean="0"/>
              <a:t>Fun with GitHub, Pester, and </a:t>
            </a:r>
            <a:r>
              <a:rPr lang="en-US" dirty="0" err="1" smtClean="0"/>
              <a:t>AppVeyor</a:t>
            </a:r>
            <a:r>
              <a:rPr lang="en-US" dirty="0" smtClean="0"/>
              <a:t> - http://ramblingcookiemonster.github.io/GitHub-Pester-AppVeyor/</a:t>
            </a:r>
          </a:p>
          <a:p>
            <a:pPr marL="171450" indent="-171450">
              <a:buFont typeface="Arial" panose="020B0604020202020204" pitchFamily="34" charset="0"/>
              <a:buChar char="•"/>
            </a:pPr>
            <a:r>
              <a:rPr lang="en-US" dirty="0" smtClean="0"/>
              <a:t>GitHub, Pester, and </a:t>
            </a:r>
            <a:r>
              <a:rPr lang="en-US" dirty="0" err="1" smtClean="0"/>
              <a:t>AppVeyor</a:t>
            </a:r>
            <a:r>
              <a:rPr lang="en-US" dirty="0" smtClean="0"/>
              <a:t>: Part Two - http://ramblingcookiemonster.github.io/Github-Pester-AppVeyor-Part-2/</a:t>
            </a:r>
          </a:p>
          <a:p>
            <a:pPr marL="171450" indent="-171450">
              <a:buFont typeface="Arial" panose="020B0604020202020204" pitchFamily="34" charset="0"/>
              <a:buChar char="•"/>
            </a:pPr>
            <a:r>
              <a:rPr lang="en-US" dirty="0" smtClean="0"/>
              <a:t>Testing DSC Configurations with Pester and </a:t>
            </a:r>
            <a:r>
              <a:rPr lang="en-US" dirty="0" err="1" smtClean="0"/>
              <a:t>AppVeyor</a:t>
            </a:r>
            <a:r>
              <a:rPr lang="en-US" dirty="0" smtClean="0"/>
              <a:t> - http://ramblingcookiemonster.github.io/Testing-DSC-with-Pester-and-AppVeyor/</a:t>
            </a:r>
          </a:p>
          <a:p>
            <a:pPr marL="171450" indent="-171450">
              <a:buFont typeface="Arial" panose="020B0604020202020204" pitchFamily="34" charset="0"/>
              <a:buChar char="•"/>
            </a:pPr>
            <a:r>
              <a:rPr lang="en-US" dirty="0" smtClean="0"/>
              <a:t>A topic we won’t cover here, but GitHub pages are a great way to host your blog content, if you don’t mind a little yak shaving: http://ramblingcookiemonster.github.io/GitHub-Pages/</a:t>
            </a:r>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2</a:t>
            </a:fld>
            <a:endParaRPr lang="en-US"/>
          </a:p>
        </p:txBody>
      </p:sp>
    </p:spTree>
    <p:extLst>
      <p:ext uri="{BB962C8B-B14F-4D97-AF65-F5344CB8AC3E}">
        <p14:creationId xmlns:p14="http://schemas.microsoft.com/office/powerpoint/2010/main" val="2571178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Pretty much the same workflow!  You just</a:t>
            </a:r>
            <a:r>
              <a:rPr lang="en-US" baseline="0" dirty="0" smtClean="0"/>
              <a:t> fork (copy) the project ahead of time.</a:t>
            </a:r>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14</a:t>
            </a:fld>
            <a:endParaRPr lang="en-US"/>
          </a:p>
        </p:txBody>
      </p:sp>
    </p:spTree>
    <p:extLst>
      <p:ext uri="{BB962C8B-B14F-4D97-AF65-F5344CB8AC3E}">
        <p14:creationId xmlns:p14="http://schemas.microsoft.com/office/powerpoint/2010/main" val="819365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show</a:t>
            </a:r>
            <a:r>
              <a:rPr lang="is-IS" baseline="0" dirty="0" smtClean="0"/>
              <a:t>…</a:t>
            </a:r>
          </a:p>
          <a:p>
            <a:endParaRPr lang="is-IS" baseline="0" dirty="0" smtClean="0"/>
          </a:p>
          <a:p>
            <a:r>
              <a:rPr lang="is-IS" baseline="0" dirty="0" smtClean="0"/>
              <a:t>Light spelunking</a:t>
            </a:r>
          </a:p>
          <a:p>
            <a:endParaRPr lang="is-IS" baseline="0" dirty="0" smtClean="0"/>
          </a:p>
          <a:p>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15</a:t>
            </a:fld>
            <a:endParaRPr lang="en-US"/>
          </a:p>
        </p:txBody>
      </p:sp>
    </p:spTree>
    <p:extLst>
      <p:ext uri="{BB962C8B-B14F-4D97-AF65-F5344CB8AC3E}">
        <p14:creationId xmlns:p14="http://schemas.microsoft.com/office/powerpoint/2010/main" val="1762075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User Version Control for your own projects…</a:t>
            </a:r>
          </a:p>
          <a:p>
            <a:r>
              <a:rPr lang="en-US" sz="1200" kern="1200" dirty="0" smtClean="0">
                <a:solidFill>
                  <a:schemeClr val="tx1"/>
                </a:solidFill>
                <a:latin typeface="+mn-lt"/>
                <a:ea typeface="+mn-ea"/>
                <a:cs typeface="+mn-cs"/>
              </a:rPr>
              <a:t>Whether</a:t>
            </a:r>
            <a:r>
              <a:rPr lang="en-US" sz="1200" kern="1200" baseline="0" dirty="0" smtClean="0">
                <a:solidFill>
                  <a:schemeClr val="tx1"/>
                </a:solidFill>
                <a:latin typeface="+mn-lt"/>
                <a:ea typeface="+mn-ea"/>
                <a:cs typeface="+mn-cs"/>
              </a:rPr>
              <a:t> at home or at work</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case you missed it, Microsoft </a:t>
            </a:r>
            <a:r>
              <a:rPr lang="en-US" sz="1200" kern="1200" baseline="0" dirty="0" smtClean="0">
                <a:solidFill>
                  <a:schemeClr val="tx1"/>
                </a:solidFill>
                <a:latin typeface="+mn-lt"/>
                <a:ea typeface="+mn-ea"/>
                <a:cs typeface="+mn-cs"/>
              </a:rPr>
              <a:t>open </a:t>
            </a:r>
            <a:r>
              <a:rPr lang="en-US" sz="1200" kern="1200" baseline="0" dirty="0" smtClean="0">
                <a:solidFill>
                  <a:schemeClr val="tx1"/>
                </a:solidFill>
                <a:latin typeface="+mn-lt"/>
                <a:ea typeface="+mn-ea"/>
                <a:cs typeface="+mn-cs"/>
              </a:rPr>
              <a:t>sourced </a:t>
            </a:r>
            <a:r>
              <a:rPr lang="en-US" sz="1200" kern="1200" baseline="0" dirty="0" smtClean="0">
                <a:solidFill>
                  <a:schemeClr val="tx1"/>
                </a:solidFill>
                <a:latin typeface="+mn-lt"/>
                <a:ea typeface="+mn-ea"/>
                <a:cs typeface="+mn-cs"/>
              </a:rPr>
              <a:t>PowerShell, DSC resources, and other PowerShell related tools</a:t>
            </a:r>
          </a:p>
          <a:p>
            <a:r>
              <a:rPr lang="en-US" sz="1200" kern="1200" dirty="0" smtClean="0">
                <a:solidFill>
                  <a:schemeClr val="tx1"/>
                </a:solidFill>
                <a:latin typeface="+mn-lt"/>
                <a:ea typeface="+mn-ea"/>
                <a:cs typeface="+mn-cs"/>
              </a:rPr>
              <a:t>https</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github.com</a:t>
            </a:r>
            <a:r>
              <a:rPr lang="en-US" sz="1200" kern="1200" dirty="0" smtClean="0">
                <a:solidFill>
                  <a:schemeClr val="tx1"/>
                </a:solidFill>
                <a:latin typeface="+mn-lt"/>
                <a:ea typeface="+mn-ea"/>
                <a:cs typeface="+mn-cs"/>
              </a:rPr>
              <a:t>/PowerShell</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DF1C5CE-222C-4659-9A99-B99FC42AF6EC}" type="slidenum">
              <a:rPr lang="en-US" smtClean="0"/>
              <a:t>3</a:t>
            </a:fld>
            <a:endParaRPr lang="en-US"/>
          </a:p>
        </p:txBody>
      </p:sp>
    </p:spTree>
    <p:extLst>
      <p:ext uri="{BB962C8B-B14F-4D97-AF65-F5344CB8AC3E}">
        <p14:creationId xmlns:p14="http://schemas.microsoft.com/office/powerpoint/2010/main" val="408588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 of a commit </a:t>
            </a:r>
            <a:r>
              <a:rPr lang="en-US" baseline="0" dirty="0" smtClean="0"/>
              <a:t>from the DSC resources on GitHub – a commit is just a </a:t>
            </a:r>
            <a:r>
              <a:rPr lang="en-US" dirty="0" smtClean="0"/>
              <a:t>snapshot of</a:t>
            </a:r>
            <a:r>
              <a:rPr lang="en-US" baseline="0" dirty="0" smtClean="0"/>
              <a:t> the project at one point in time</a:t>
            </a:r>
          </a:p>
          <a:p>
            <a:endParaRPr lang="en-US" baseline="0" dirty="0" smtClean="0"/>
          </a:p>
          <a:p>
            <a:r>
              <a:rPr lang="en-US" baseline="0" dirty="0" smtClean="0"/>
              <a:t>I’m going to make the assumption that you’ve seen the light and want to use version control, I don’t want to spend too much time on the importance of using this. I’ve included a few links in the notes. Long story short? It’s included in Tom </a:t>
            </a:r>
            <a:r>
              <a:rPr lang="en-US" baseline="0" dirty="0" err="1" smtClean="0"/>
              <a:t>Limoncelli’s</a:t>
            </a:r>
            <a:r>
              <a:rPr lang="en-US" baseline="0" dirty="0" smtClean="0"/>
              <a:t> Operations Report Card.</a:t>
            </a:r>
          </a:p>
          <a:p>
            <a:endParaRPr lang="en-US" baseline="0" dirty="0" smtClean="0"/>
          </a:p>
          <a:p>
            <a:r>
              <a:rPr lang="en-US" dirty="0" smtClean="0"/>
              <a:t>Plenty of examples on why you should use source control:</a:t>
            </a:r>
          </a:p>
          <a:p>
            <a:pPr marL="171450" indent="-171450">
              <a:buFont typeface="Arial" panose="020B0604020202020204" pitchFamily="34" charset="0"/>
              <a:buChar char="•"/>
            </a:pPr>
            <a:r>
              <a:rPr lang="en-US" sz="1200" kern="1200" dirty="0" smtClean="0">
                <a:solidFill>
                  <a:schemeClr val="tx1"/>
                </a:solidFill>
                <a:latin typeface="+mn-lt"/>
                <a:ea typeface="+mn-ea"/>
                <a:cs typeface="+mn-cs"/>
              </a:rPr>
              <a:t>http://www.opsreportcard.com/section/6 – Because Tom said so : )</a:t>
            </a:r>
            <a:endParaRPr lang="en-US" dirty="0" smtClean="0"/>
          </a:p>
          <a:p>
            <a:pPr marL="171450" indent="-171450">
              <a:buFont typeface="Arial" panose="020B0604020202020204" pitchFamily="34" charset="0"/>
              <a:buChar char="•"/>
            </a:pPr>
            <a:r>
              <a:rPr lang="en-US" dirty="0" smtClean="0"/>
              <a:t>http://stackoverflow.com/questions/1408450/why-should-i-use-version-control</a:t>
            </a:r>
          </a:p>
          <a:p>
            <a:pPr marL="171450" indent="-171450">
              <a:buFont typeface="Arial" panose="020B0604020202020204" pitchFamily="34" charset="0"/>
              <a:buChar char="•"/>
            </a:pPr>
            <a:r>
              <a:rPr lang="en-US" sz="1200" kern="1200" dirty="0" smtClean="0">
                <a:solidFill>
                  <a:schemeClr val="tx1"/>
                </a:solidFill>
                <a:latin typeface="+mn-lt"/>
                <a:ea typeface="+mn-ea"/>
                <a:cs typeface="+mn-cs"/>
              </a:rPr>
              <a:t>http://www.git-tower.com/learn/git/ebook/mac/basics/why-use-version-control</a:t>
            </a:r>
          </a:p>
          <a:p>
            <a:pPr marL="171450" indent="-171450">
              <a:buFont typeface="Arial" panose="020B0604020202020204" pitchFamily="34" charset="0"/>
              <a:buChar char="•"/>
            </a:pPr>
            <a:r>
              <a:rPr lang="en-US" sz="1200" kern="1200" dirty="0" smtClean="0">
                <a:solidFill>
                  <a:schemeClr val="tx1"/>
                </a:solidFill>
                <a:latin typeface="+mn-lt"/>
                <a:ea typeface="+mn-ea"/>
                <a:cs typeface="+mn-cs"/>
              </a:rPr>
              <a:t>http://hgbook.red-bean.com/read/how-did-we-get-here.html</a:t>
            </a:r>
          </a:p>
          <a:p>
            <a:pPr marL="171450" indent="-171450">
              <a:buFont typeface="Arial" panose="020B0604020202020204" pitchFamily="34" charset="0"/>
              <a:buChar char="•"/>
            </a:pPr>
            <a:r>
              <a:rPr lang="en-US" sz="1200" kern="1200" dirty="0" smtClean="0">
                <a:solidFill>
                  <a:schemeClr val="tx1"/>
                </a:solidFill>
                <a:latin typeface="+mn-lt"/>
                <a:ea typeface="+mn-ea"/>
                <a:cs typeface="+mn-cs"/>
              </a:rPr>
              <a:t>http://betterexplained.com/articles/a-visual-guide-to-version-control/</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Not going into details, at work, we</a:t>
            </a:r>
            <a:r>
              <a:rPr lang="en-US" sz="1200" kern="1200" baseline="0" dirty="0" smtClean="0">
                <a:solidFill>
                  <a:schemeClr val="tx1"/>
                </a:solidFill>
                <a:latin typeface="+mn-lt"/>
                <a:ea typeface="+mn-ea"/>
                <a:cs typeface="+mn-cs"/>
              </a:rPr>
              <a:t> have a module used by a few teams.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When I push to this </a:t>
            </a:r>
            <a:r>
              <a:rPr lang="en-US" sz="1200" kern="1200" baseline="0" dirty="0" err="1" smtClean="0">
                <a:solidFill>
                  <a:schemeClr val="tx1"/>
                </a:solidFill>
                <a:latin typeface="+mn-lt"/>
                <a:ea typeface="+mn-ea"/>
                <a:cs typeface="+mn-cs"/>
              </a:rPr>
              <a:t>git</a:t>
            </a:r>
            <a:r>
              <a:rPr lang="en-US" sz="1200" kern="1200" baseline="0" dirty="0" smtClean="0">
                <a:solidFill>
                  <a:schemeClr val="tx1"/>
                </a:solidFill>
                <a:latin typeface="+mn-lt"/>
                <a:ea typeface="+mn-ea"/>
                <a:cs typeface="+mn-cs"/>
              </a:rPr>
              <a:t> repository, Jenkins can run some pester tests, and if all goes well, copy the module out to a network share that systems regularly update from.</a:t>
            </a:r>
            <a:endParaRPr lang="en-US" sz="1200" kern="1200" dirty="0" smtClean="0">
              <a:solidFill>
                <a:schemeClr val="tx1"/>
              </a:solidFill>
              <a:latin typeface="+mn-lt"/>
              <a:ea typeface="+mn-ea"/>
              <a:cs typeface="+mn-cs"/>
            </a:endParaRPr>
          </a:p>
          <a:p>
            <a:endParaRPr lang="en-US" dirty="0" smtClean="0"/>
          </a:p>
          <a:p>
            <a:endParaRPr lang="en-US" dirty="0" smtClean="0"/>
          </a:p>
          <a:p>
            <a:r>
              <a:rPr lang="en-US" dirty="0" smtClean="0"/>
              <a:t>Examples</a:t>
            </a:r>
            <a:r>
              <a:rPr lang="en-US" baseline="0" dirty="0" smtClean="0"/>
              <a:t> leveraging a popular continuous integration and delivery solution, Jenkins:</a:t>
            </a:r>
            <a:endParaRPr lang="en-US" dirty="0" smtClean="0"/>
          </a:p>
          <a:p>
            <a:pPr marL="171450" indent="-171450">
              <a:buFont typeface="Arial" panose="020B0604020202020204" pitchFamily="34" charset="0"/>
              <a:buChar char="•"/>
            </a:pPr>
            <a:r>
              <a:rPr lang="en-US" sz="1200" kern="1200" dirty="0" smtClean="0">
                <a:solidFill>
                  <a:schemeClr val="tx1"/>
                </a:solidFill>
                <a:latin typeface="+mn-lt"/>
                <a:ea typeface="+mn-ea"/>
                <a:cs typeface="+mn-cs"/>
              </a:rPr>
              <a:t>https://www.hodgkins.net.au/powershell/automating-with-jenkins-and-powershell-on-windows-part-1/ (Link</a:t>
            </a:r>
            <a:r>
              <a:rPr lang="en-US" sz="1200" kern="1200" baseline="0" dirty="0" smtClean="0">
                <a:solidFill>
                  <a:schemeClr val="tx1"/>
                </a:solidFill>
                <a:latin typeface="+mn-lt"/>
                <a:ea typeface="+mn-ea"/>
                <a:cs typeface="+mn-cs"/>
              </a:rPr>
              <a:t> to part 2 included</a:t>
            </a:r>
            <a:r>
              <a:rPr lang="en-US" sz="1200" kern="1200" dirty="0" smtClean="0">
                <a:solidFill>
                  <a:schemeClr val="tx1"/>
                </a:solidFill>
                <a:latin typeface="+mn-lt"/>
                <a:ea typeface="+mn-ea"/>
                <a:cs typeface="+mn-cs"/>
              </a:rPr>
              <a:t>)</a:t>
            </a:r>
          </a:p>
          <a:p>
            <a:pPr marL="171450" indent="-171450">
              <a:buFont typeface="Arial" panose="020B0604020202020204" pitchFamily="34" charset="0"/>
              <a:buChar char="•"/>
            </a:pPr>
            <a:r>
              <a:rPr lang="en-US" sz="1200" kern="1200" dirty="0" smtClean="0">
                <a:solidFill>
                  <a:schemeClr val="tx1"/>
                </a:solidFill>
                <a:latin typeface="+mn-lt"/>
                <a:ea typeface="+mn-ea"/>
                <a:cs typeface="+mn-cs"/>
              </a:rPr>
              <a:t>http://www.dexterposh.com/2015/06/powershell-pester-jenkins-ci.html</a:t>
            </a:r>
          </a:p>
          <a:p>
            <a:pPr marL="171450" indent="-171450">
              <a:buFont typeface="Arial" panose="020B0604020202020204" pitchFamily="34" charset="0"/>
              <a:buChar char="•"/>
            </a:pPr>
            <a:endParaRPr lang="en-US" sz="1200" kern="1200" dirty="0" smtClean="0">
              <a:solidFill>
                <a:schemeClr val="tx1"/>
              </a:solidFill>
              <a:latin typeface="+mn-lt"/>
              <a:ea typeface="+mn-ea"/>
              <a:cs typeface="+mn-cs"/>
            </a:endParaRPr>
          </a:p>
          <a:p>
            <a:pPr marL="0" indent="0">
              <a:buFont typeface="Arial" panose="020B0604020202020204" pitchFamily="34" charset="0"/>
              <a:buNone/>
            </a:pPr>
            <a:r>
              <a:rPr lang="en-US" sz="1200" kern="1200" dirty="0" smtClean="0">
                <a:solidFill>
                  <a:schemeClr val="tx1"/>
                </a:solidFill>
                <a:latin typeface="+mn-lt"/>
                <a:ea typeface="+mn-ea"/>
                <a:cs typeface="+mn-cs"/>
              </a:rPr>
              <a:t>Examples</a:t>
            </a:r>
            <a:r>
              <a:rPr lang="en-US" sz="1200" kern="1200" baseline="0" dirty="0" smtClean="0">
                <a:solidFill>
                  <a:schemeClr val="tx1"/>
                </a:solidFill>
                <a:latin typeface="+mn-lt"/>
                <a:ea typeface="+mn-ea"/>
                <a:cs typeface="+mn-cs"/>
              </a:rPr>
              <a:t> using GitHub:</a:t>
            </a:r>
          </a:p>
          <a:p>
            <a:pPr marL="171450" indent="-171450">
              <a:buFont typeface="Arial" panose="020B0604020202020204" pitchFamily="34" charset="0"/>
              <a:buChar char="•"/>
            </a:pPr>
            <a:r>
              <a:rPr lang="en-US" sz="1200" kern="1200" dirty="0" smtClean="0">
                <a:solidFill>
                  <a:schemeClr val="tx1"/>
                </a:solidFill>
                <a:latin typeface="+mn-lt"/>
                <a:ea typeface="+mn-ea"/>
                <a:cs typeface="+mn-cs"/>
              </a:rPr>
              <a:t>http://ramblingcookiemonster.github.io/GitHub-For-PowerShell-Projects/#continuous-integration</a:t>
            </a:r>
            <a:endParaRPr lang="en-US" sz="1200"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latin typeface="+mn-lt"/>
                <a:ea typeface="+mn-ea"/>
                <a:cs typeface="+mn-cs"/>
              </a:rPr>
              <a:t>http://powershell.org/wp/community-build-server/ -</a:t>
            </a:r>
            <a:r>
              <a:rPr lang="en-US" sz="1200" kern="1200" baseline="0" dirty="0" smtClean="0">
                <a:solidFill>
                  <a:schemeClr val="tx1"/>
                </a:solidFill>
                <a:latin typeface="+mn-lt"/>
                <a:ea typeface="+mn-ea"/>
                <a:cs typeface="+mn-cs"/>
              </a:rPr>
              <a:t> Thanks to Dave Wyatt, PowerShell.org, Chef, and anyone else behind this!</a:t>
            </a:r>
          </a:p>
          <a:p>
            <a:pPr marL="171450" indent="-171450">
              <a:buFont typeface="Arial" panose="020B0604020202020204" pitchFamily="34" charset="0"/>
              <a:buChar char="•"/>
            </a:pPr>
            <a:endParaRPr lang="en-US" sz="1200" kern="1200" baseline="0" dirty="0" smtClean="0">
              <a:solidFill>
                <a:schemeClr val="tx1"/>
              </a:solidFill>
              <a:latin typeface="+mn-lt"/>
              <a:ea typeface="+mn-ea"/>
              <a:cs typeface="+mn-cs"/>
            </a:endParaRPr>
          </a:p>
          <a:p>
            <a:pPr marL="0" indent="0">
              <a:buFont typeface="Arial" panose="020B0604020202020204" pitchFamily="34" charset="0"/>
              <a:buNone/>
            </a:pPr>
            <a:endParaRPr lang="en-US" sz="1200" kern="1200" dirty="0" smtClean="0">
              <a:solidFill>
                <a:schemeClr val="tx1"/>
              </a:solidFill>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DF1C5CE-222C-4659-9A99-B99FC42AF6EC}" type="slidenum">
              <a:rPr lang="en-US" smtClean="0"/>
              <a:t>4</a:t>
            </a:fld>
            <a:endParaRPr lang="en-US"/>
          </a:p>
        </p:txBody>
      </p:sp>
    </p:spTree>
    <p:extLst>
      <p:ext uri="{BB962C8B-B14F-4D97-AF65-F5344CB8AC3E}">
        <p14:creationId xmlns:p14="http://schemas.microsoft.com/office/powerpoint/2010/main" val="3378642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is the real script?</a:t>
            </a:r>
          </a:p>
          <a:p>
            <a:r>
              <a:rPr lang="en-US" dirty="0" smtClean="0"/>
              <a:t>Are people changing old scripts by accident?</a:t>
            </a:r>
            <a:endParaRPr lang="en-US" baseline="0" dirty="0" smtClean="0"/>
          </a:p>
          <a:p>
            <a:r>
              <a:rPr lang="en-US" baseline="0" dirty="0" smtClean="0"/>
              <a:t>What on earth do I do when I need to change the running script?  Append a creative new time format? Give up?</a:t>
            </a:r>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5</a:t>
            </a:fld>
            <a:endParaRPr lang="en-US"/>
          </a:p>
        </p:txBody>
      </p:sp>
    </p:spTree>
    <p:extLst>
      <p:ext uri="{BB962C8B-B14F-4D97-AF65-F5344CB8AC3E}">
        <p14:creationId xmlns:p14="http://schemas.microsoft.com/office/powerpoint/2010/main" val="1307907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I’m going to make the assumption that you’ve seen the light and want to use version control, I don’t want to spend too much time on the importance of using this. I’ve included a few links in the notes. Long story short? It’s included in Tom </a:t>
            </a:r>
            <a:r>
              <a:rPr lang="en-US" baseline="0" dirty="0" err="1" smtClean="0"/>
              <a:t>Limoncelli’s</a:t>
            </a:r>
            <a:r>
              <a:rPr lang="en-US" baseline="0" dirty="0" smtClean="0"/>
              <a:t> Operations Report Card.</a:t>
            </a:r>
          </a:p>
          <a:p>
            <a:endParaRPr lang="en-US" baseline="0" dirty="0" smtClean="0"/>
          </a:p>
          <a:p>
            <a:r>
              <a:rPr lang="en-US" dirty="0" smtClean="0"/>
              <a:t>Plenty of examples on why you should use source control:</a:t>
            </a:r>
          </a:p>
          <a:p>
            <a:pPr marL="171450" indent="-171450">
              <a:buFont typeface="Arial" panose="020B0604020202020204" pitchFamily="34" charset="0"/>
              <a:buChar char="•"/>
            </a:pPr>
            <a:r>
              <a:rPr lang="en-US" sz="1200" kern="1200" dirty="0" smtClean="0">
                <a:solidFill>
                  <a:schemeClr val="tx1"/>
                </a:solidFill>
                <a:latin typeface="+mn-lt"/>
                <a:ea typeface="+mn-ea"/>
                <a:cs typeface="+mn-cs"/>
              </a:rPr>
              <a:t>http://</a:t>
            </a:r>
            <a:r>
              <a:rPr lang="en-US" sz="1200" kern="1200" dirty="0" err="1" smtClean="0">
                <a:solidFill>
                  <a:schemeClr val="tx1"/>
                </a:solidFill>
                <a:latin typeface="+mn-lt"/>
                <a:ea typeface="+mn-ea"/>
                <a:cs typeface="+mn-cs"/>
              </a:rPr>
              <a:t>www.opsreportcard.com</a:t>
            </a:r>
            <a:r>
              <a:rPr lang="en-US" sz="1200" kern="1200" dirty="0" smtClean="0">
                <a:solidFill>
                  <a:schemeClr val="tx1"/>
                </a:solidFill>
                <a:latin typeface="+mn-lt"/>
                <a:ea typeface="+mn-ea"/>
                <a:cs typeface="+mn-cs"/>
              </a:rPr>
              <a:t>/section/6 – Because Tom said so : )</a:t>
            </a:r>
            <a:endParaRPr lang="en-US" dirty="0" smtClean="0"/>
          </a:p>
          <a:p>
            <a:pPr marL="171450" indent="-171450">
              <a:buFont typeface="Arial" panose="020B0604020202020204" pitchFamily="34" charset="0"/>
              <a:buChar char="•"/>
            </a:pPr>
            <a:r>
              <a:rPr lang="en-US" dirty="0" smtClean="0"/>
              <a:t>http://</a:t>
            </a:r>
            <a:r>
              <a:rPr lang="en-US" dirty="0" err="1" smtClean="0"/>
              <a:t>stackoverflow.com</a:t>
            </a:r>
            <a:r>
              <a:rPr lang="en-US" dirty="0" smtClean="0"/>
              <a:t>/questions/1408450/why-should-</a:t>
            </a:r>
            <a:r>
              <a:rPr lang="en-US" dirty="0" err="1" smtClean="0"/>
              <a:t>i</a:t>
            </a:r>
            <a:r>
              <a:rPr lang="en-US" dirty="0" smtClean="0"/>
              <a:t>-use-version-control</a:t>
            </a:r>
          </a:p>
          <a:p>
            <a:pPr marL="171450" indent="-171450">
              <a:buFont typeface="Arial" panose="020B0604020202020204" pitchFamily="34" charset="0"/>
              <a:buChar char="•"/>
            </a:pPr>
            <a:r>
              <a:rPr lang="en-US" sz="1200" kern="1200" dirty="0" smtClean="0">
                <a:solidFill>
                  <a:schemeClr val="tx1"/>
                </a:solidFill>
                <a:latin typeface="+mn-lt"/>
                <a:ea typeface="+mn-ea"/>
                <a:cs typeface="+mn-cs"/>
              </a:rPr>
              <a:t>http://</a:t>
            </a:r>
            <a:r>
              <a:rPr lang="en-US" sz="1200" kern="1200" dirty="0" err="1" smtClean="0">
                <a:solidFill>
                  <a:schemeClr val="tx1"/>
                </a:solidFill>
                <a:latin typeface="+mn-lt"/>
                <a:ea typeface="+mn-ea"/>
                <a:cs typeface="+mn-cs"/>
              </a:rPr>
              <a:t>www.git-tower.com</a:t>
            </a:r>
            <a:r>
              <a:rPr lang="en-US" sz="1200" kern="1200" dirty="0" smtClean="0">
                <a:solidFill>
                  <a:schemeClr val="tx1"/>
                </a:solidFill>
                <a:latin typeface="+mn-lt"/>
                <a:ea typeface="+mn-ea"/>
                <a:cs typeface="+mn-cs"/>
              </a:rPr>
              <a:t>/learn/</a:t>
            </a:r>
            <a:r>
              <a:rPr lang="en-US" sz="1200" kern="1200" dirty="0" err="1" smtClean="0">
                <a:solidFill>
                  <a:schemeClr val="tx1"/>
                </a:solidFill>
                <a:latin typeface="+mn-lt"/>
                <a:ea typeface="+mn-ea"/>
                <a:cs typeface="+mn-cs"/>
              </a:rPr>
              <a:t>git</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ebook</a:t>
            </a:r>
            <a:r>
              <a:rPr lang="en-US" sz="1200" kern="1200" dirty="0" smtClean="0">
                <a:solidFill>
                  <a:schemeClr val="tx1"/>
                </a:solidFill>
                <a:latin typeface="+mn-lt"/>
                <a:ea typeface="+mn-ea"/>
                <a:cs typeface="+mn-cs"/>
              </a:rPr>
              <a:t>/mac/basics/why-use-version-control</a:t>
            </a:r>
          </a:p>
          <a:p>
            <a:pPr marL="171450" indent="-171450">
              <a:buFont typeface="Arial" panose="020B0604020202020204" pitchFamily="34" charset="0"/>
              <a:buChar char="•"/>
            </a:pPr>
            <a:r>
              <a:rPr lang="en-US" sz="1200" kern="1200" dirty="0" smtClean="0">
                <a:solidFill>
                  <a:schemeClr val="tx1"/>
                </a:solidFill>
                <a:latin typeface="+mn-lt"/>
                <a:ea typeface="+mn-ea"/>
                <a:cs typeface="+mn-cs"/>
              </a:rPr>
              <a:t>http://</a:t>
            </a:r>
            <a:r>
              <a:rPr lang="en-US" sz="1200" kern="1200" dirty="0" err="1" smtClean="0">
                <a:solidFill>
                  <a:schemeClr val="tx1"/>
                </a:solidFill>
                <a:latin typeface="+mn-lt"/>
                <a:ea typeface="+mn-ea"/>
                <a:cs typeface="+mn-cs"/>
              </a:rPr>
              <a:t>hgbook.red-bean.com</a:t>
            </a:r>
            <a:r>
              <a:rPr lang="en-US" sz="1200" kern="1200" dirty="0" smtClean="0">
                <a:solidFill>
                  <a:schemeClr val="tx1"/>
                </a:solidFill>
                <a:latin typeface="+mn-lt"/>
                <a:ea typeface="+mn-ea"/>
                <a:cs typeface="+mn-cs"/>
              </a:rPr>
              <a:t>/read/how-did-we-get-</a:t>
            </a:r>
            <a:r>
              <a:rPr lang="en-US" sz="1200" kern="1200" dirty="0" err="1" smtClean="0">
                <a:solidFill>
                  <a:schemeClr val="tx1"/>
                </a:solidFill>
                <a:latin typeface="+mn-lt"/>
                <a:ea typeface="+mn-ea"/>
                <a:cs typeface="+mn-cs"/>
              </a:rPr>
              <a:t>here.html</a:t>
            </a:r>
            <a:endParaRPr lang="en-US" sz="1200" kern="1200" dirty="0" smtClean="0">
              <a:solidFill>
                <a:schemeClr val="tx1"/>
              </a:solidFill>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latin typeface="+mn-lt"/>
                <a:ea typeface="+mn-ea"/>
                <a:cs typeface="+mn-cs"/>
              </a:rPr>
              <a:t>http://</a:t>
            </a:r>
            <a:r>
              <a:rPr lang="en-US" sz="1200" kern="1200" dirty="0" err="1" smtClean="0">
                <a:solidFill>
                  <a:schemeClr val="tx1"/>
                </a:solidFill>
                <a:latin typeface="+mn-lt"/>
                <a:ea typeface="+mn-ea"/>
                <a:cs typeface="+mn-cs"/>
              </a:rPr>
              <a:t>betterexplained.com</a:t>
            </a:r>
            <a:r>
              <a:rPr lang="en-US" sz="1200" kern="1200" dirty="0" smtClean="0">
                <a:solidFill>
                  <a:schemeClr val="tx1"/>
                </a:solidFill>
                <a:latin typeface="+mn-lt"/>
                <a:ea typeface="+mn-ea"/>
                <a:cs typeface="+mn-cs"/>
              </a:rPr>
              <a:t>/articles/a-visual-guide-to-version-control/</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Not going into details, at work, we</a:t>
            </a:r>
            <a:r>
              <a:rPr lang="en-US" sz="1200" kern="1200" baseline="0" dirty="0" smtClean="0">
                <a:solidFill>
                  <a:schemeClr val="tx1"/>
                </a:solidFill>
                <a:latin typeface="+mn-lt"/>
                <a:ea typeface="+mn-ea"/>
                <a:cs typeface="+mn-cs"/>
              </a:rPr>
              <a:t> have a module used by a few teams.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When I push to this </a:t>
            </a:r>
            <a:r>
              <a:rPr lang="en-US" sz="1200" kern="1200" baseline="0" dirty="0" err="1" smtClean="0">
                <a:solidFill>
                  <a:schemeClr val="tx1"/>
                </a:solidFill>
                <a:latin typeface="+mn-lt"/>
                <a:ea typeface="+mn-ea"/>
                <a:cs typeface="+mn-cs"/>
              </a:rPr>
              <a:t>git</a:t>
            </a:r>
            <a:r>
              <a:rPr lang="en-US" sz="1200" kern="1200" baseline="0" dirty="0" smtClean="0">
                <a:solidFill>
                  <a:schemeClr val="tx1"/>
                </a:solidFill>
                <a:latin typeface="+mn-lt"/>
                <a:ea typeface="+mn-ea"/>
                <a:cs typeface="+mn-cs"/>
              </a:rPr>
              <a:t> repository, Jenkins can run some pester tests, and if all goes well, copy the module out to a network share that systems regularly update from.</a:t>
            </a:r>
            <a:endParaRPr lang="en-US" sz="1200" kern="1200" dirty="0" smtClean="0">
              <a:solidFill>
                <a:schemeClr val="tx1"/>
              </a:solidFill>
              <a:latin typeface="+mn-lt"/>
              <a:ea typeface="+mn-ea"/>
              <a:cs typeface="+mn-cs"/>
            </a:endParaRPr>
          </a:p>
          <a:p>
            <a:endParaRPr lang="en-US" dirty="0" smtClean="0"/>
          </a:p>
          <a:p>
            <a:endParaRPr lang="en-US" dirty="0" smtClean="0"/>
          </a:p>
          <a:p>
            <a:r>
              <a:rPr lang="en-US" dirty="0" smtClean="0"/>
              <a:t>Examples</a:t>
            </a:r>
            <a:r>
              <a:rPr lang="en-US" baseline="0" dirty="0" smtClean="0"/>
              <a:t> leveraging a popular continuous integration and delivery solution, Jenkins:</a:t>
            </a:r>
            <a:endParaRPr lang="en-US" dirty="0" smtClean="0"/>
          </a:p>
          <a:p>
            <a:pPr marL="171450" indent="-171450">
              <a:buFont typeface="Arial" panose="020B0604020202020204" pitchFamily="34" charset="0"/>
              <a:buChar char="•"/>
            </a:pPr>
            <a:r>
              <a:rPr lang="en-US" sz="1200" kern="1200" dirty="0" smtClean="0">
                <a:solidFill>
                  <a:schemeClr val="tx1"/>
                </a:solidFill>
                <a:latin typeface="+mn-lt"/>
                <a:ea typeface="+mn-ea"/>
                <a:cs typeface="+mn-cs"/>
              </a:rPr>
              <a:t>https://</a:t>
            </a:r>
            <a:r>
              <a:rPr lang="en-US" sz="1200" kern="1200" dirty="0" err="1" smtClean="0">
                <a:solidFill>
                  <a:schemeClr val="tx1"/>
                </a:solidFill>
                <a:latin typeface="+mn-lt"/>
                <a:ea typeface="+mn-ea"/>
                <a:cs typeface="+mn-cs"/>
              </a:rPr>
              <a:t>www.hodgkins.net.au</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powershell</a:t>
            </a:r>
            <a:r>
              <a:rPr lang="en-US" sz="1200" kern="1200" dirty="0" smtClean="0">
                <a:solidFill>
                  <a:schemeClr val="tx1"/>
                </a:solidFill>
                <a:latin typeface="+mn-lt"/>
                <a:ea typeface="+mn-ea"/>
                <a:cs typeface="+mn-cs"/>
              </a:rPr>
              <a:t>/automating-with-jenkins-and-powershell-on-windows-part-1/ (Link</a:t>
            </a:r>
            <a:r>
              <a:rPr lang="en-US" sz="1200" kern="1200" baseline="0" dirty="0" smtClean="0">
                <a:solidFill>
                  <a:schemeClr val="tx1"/>
                </a:solidFill>
                <a:latin typeface="+mn-lt"/>
                <a:ea typeface="+mn-ea"/>
                <a:cs typeface="+mn-cs"/>
              </a:rPr>
              <a:t> to part 2 included</a:t>
            </a:r>
            <a:r>
              <a:rPr lang="en-US" sz="1200" kern="1200" dirty="0" smtClean="0">
                <a:solidFill>
                  <a:schemeClr val="tx1"/>
                </a:solidFill>
                <a:latin typeface="+mn-lt"/>
                <a:ea typeface="+mn-ea"/>
                <a:cs typeface="+mn-cs"/>
              </a:rPr>
              <a:t>)</a:t>
            </a:r>
          </a:p>
          <a:p>
            <a:pPr marL="171450" indent="-171450">
              <a:buFont typeface="Arial" panose="020B0604020202020204" pitchFamily="34" charset="0"/>
              <a:buChar char="•"/>
            </a:pPr>
            <a:r>
              <a:rPr lang="en-US" sz="1200" kern="1200" dirty="0" smtClean="0">
                <a:solidFill>
                  <a:schemeClr val="tx1"/>
                </a:solidFill>
                <a:latin typeface="+mn-lt"/>
                <a:ea typeface="+mn-ea"/>
                <a:cs typeface="+mn-cs"/>
              </a:rPr>
              <a:t>http://</a:t>
            </a:r>
            <a:r>
              <a:rPr lang="en-US" sz="1200" kern="1200" dirty="0" err="1" smtClean="0">
                <a:solidFill>
                  <a:schemeClr val="tx1"/>
                </a:solidFill>
                <a:latin typeface="+mn-lt"/>
                <a:ea typeface="+mn-ea"/>
                <a:cs typeface="+mn-cs"/>
              </a:rPr>
              <a:t>www.dexterposh.com</a:t>
            </a:r>
            <a:r>
              <a:rPr lang="en-US" sz="1200" kern="1200" dirty="0" smtClean="0">
                <a:solidFill>
                  <a:schemeClr val="tx1"/>
                </a:solidFill>
                <a:latin typeface="+mn-lt"/>
                <a:ea typeface="+mn-ea"/>
                <a:cs typeface="+mn-cs"/>
              </a:rPr>
              <a:t>/2015/06/</a:t>
            </a:r>
            <a:r>
              <a:rPr lang="en-US" sz="1200" kern="1200" dirty="0" err="1" smtClean="0">
                <a:solidFill>
                  <a:schemeClr val="tx1"/>
                </a:solidFill>
                <a:latin typeface="+mn-lt"/>
                <a:ea typeface="+mn-ea"/>
                <a:cs typeface="+mn-cs"/>
              </a:rPr>
              <a:t>powershell</a:t>
            </a:r>
            <a:r>
              <a:rPr lang="en-US" sz="1200" kern="1200" dirty="0" smtClean="0">
                <a:solidFill>
                  <a:schemeClr val="tx1"/>
                </a:solidFill>
                <a:latin typeface="+mn-lt"/>
                <a:ea typeface="+mn-ea"/>
                <a:cs typeface="+mn-cs"/>
              </a:rPr>
              <a:t>-pester-</a:t>
            </a:r>
            <a:r>
              <a:rPr lang="en-US" sz="1200" kern="1200" dirty="0" err="1" smtClean="0">
                <a:solidFill>
                  <a:schemeClr val="tx1"/>
                </a:solidFill>
                <a:latin typeface="+mn-lt"/>
                <a:ea typeface="+mn-ea"/>
                <a:cs typeface="+mn-cs"/>
              </a:rPr>
              <a:t>jenkins</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ci.html</a:t>
            </a:r>
            <a:endParaRPr lang="en-US" sz="1200" kern="1200" dirty="0" smtClean="0">
              <a:solidFill>
                <a:schemeClr val="tx1"/>
              </a:solidFill>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latin typeface="+mn-lt"/>
              <a:ea typeface="+mn-ea"/>
              <a:cs typeface="+mn-cs"/>
            </a:endParaRPr>
          </a:p>
          <a:p>
            <a:pPr marL="0" indent="0">
              <a:buFont typeface="Arial" panose="020B0604020202020204" pitchFamily="34" charset="0"/>
              <a:buNone/>
            </a:pPr>
            <a:r>
              <a:rPr lang="en-US" sz="1200" kern="1200" dirty="0" smtClean="0">
                <a:solidFill>
                  <a:schemeClr val="tx1"/>
                </a:solidFill>
                <a:latin typeface="+mn-lt"/>
                <a:ea typeface="+mn-ea"/>
                <a:cs typeface="+mn-cs"/>
              </a:rPr>
              <a:t>Examples</a:t>
            </a:r>
            <a:r>
              <a:rPr lang="en-US" sz="1200" kern="1200" baseline="0" dirty="0" smtClean="0">
                <a:solidFill>
                  <a:schemeClr val="tx1"/>
                </a:solidFill>
                <a:latin typeface="+mn-lt"/>
                <a:ea typeface="+mn-ea"/>
                <a:cs typeface="+mn-cs"/>
              </a:rPr>
              <a:t> using GitHub:</a:t>
            </a:r>
          </a:p>
          <a:p>
            <a:pPr marL="171450" indent="-171450">
              <a:buFont typeface="Arial" panose="020B0604020202020204" pitchFamily="34" charset="0"/>
              <a:buChar char="•"/>
            </a:pPr>
            <a:r>
              <a:rPr lang="en-US" sz="1200" kern="1200" dirty="0" smtClean="0">
                <a:solidFill>
                  <a:schemeClr val="tx1"/>
                </a:solidFill>
                <a:latin typeface="+mn-lt"/>
                <a:ea typeface="+mn-ea"/>
                <a:cs typeface="+mn-cs"/>
              </a:rPr>
              <a:t>http://</a:t>
            </a:r>
            <a:r>
              <a:rPr lang="en-US" sz="1200" kern="1200" dirty="0" err="1" smtClean="0">
                <a:solidFill>
                  <a:schemeClr val="tx1"/>
                </a:solidFill>
                <a:latin typeface="+mn-lt"/>
                <a:ea typeface="+mn-ea"/>
                <a:cs typeface="+mn-cs"/>
              </a:rPr>
              <a:t>ramblingcookiemonster.github.io</a:t>
            </a:r>
            <a:r>
              <a:rPr lang="en-US" sz="1200" kern="1200" dirty="0" smtClean="0">
                <a:solidFill>
                  <a:schemeClr val="tx1"/>
                </a:solidFill>
                <a:latin typeface="+mn-lt"/>
                <a:ea typeface="+mn-ea"/>
                <a:cs typeface="+mn-cs"/>
              </a:rPr>
              <a:t>/GitHub-For-PowerShell-Projects/#continuous-integration</a:t>
            </a:r>
            <a:endParaRPr lang="en-US" sz="1200"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latin typeface="+mn-lt"/>
                <a:ea typeface="+mn-ea"/>
                <a:cs typeface="+mn-cs"/>
              </a:rPr>
              <a:t>http://</a:t>
            </a:r>
            <a:r>
              <a:rPr lang="en-US" sz="1200" kern="1200" dirty="0" err="1" smtClean="0">
                <a:solidFill>
                  <a:schemeClr val="tx1"/>
                </a:solidFill>
                <a:latin typeface="+mn-lt"/>
                <a:ea typeface="+mn-ea"/>
                <a:cs typeface="+mn-cs"/>
              </a:rPr>
              <a:t>powershell.org</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wp</a:t>
            </a:r>
            <a:r>
              <a:rPr lang="en-US" sz="1200" kern="1200" dirty="0" smtClean="0">
                <a:solidFill>
                  <a:schemeClr val="tx1"/>
                </a:solidFill>
                <a:latin typeface="+mn-lt"/>
                <a:ea typeface="+mn-ea"/>
                <a:cs typeface="+mn-cs"/>
              </a:rPr>
              <a:t>/community-build-server/ -</a:t>
            </a:r>
            <a:r>
              <a:rPr lang="en-US" sz="1200" kern="1200" baseline="0" dirty="0" smtClean="0">
                <a:solidFill>
                  <a:schemeClr val="tx1"/>
                </a:solidFill>
                <a:latin typeface="+mn-lt"/>
                <a:ea typeface="+mn-ea"/>
                <a:cs typeface="+mn-cs"/>
              </a:rPr>
              <a:t> Thanks to Dave Wyatt, </a:t>
            </a:r>
            <a:r>
              <a:rPr lang="en-US" sz="1200" kern="1200" baseline="0" dirty="0" err="1" smtClean="0">
                <a:solidFill>
                  <a:schemeClr val="tx1"/>
                </a:solidFill>
                <a:latin typeface="+mn-lt"/>
                <a:ea typeface="+mn-ea"/>
                <a:cs typeface="+mn-cs"/>
              </a:rPr>
              <a:t>PowerShell.org</a:t>
            </a:r>
            <a:r>
              <a:rPr lang="en-US" sz="1200" kern="1200" baseline="0" dirty="0" smtClean="0">
                <a:solidFill>
                  <a:schemeClr val="tx1"/>
                </a:solidFill>
                <a:latin typeface="+mn-lt"/>
                <a:ea typeface="+mn-ea"/>
                <a:cs typeface="+mn-cs"/>
              </a:rPr>
              <a:t>, Chef, and anyone else behind this!</a:t>
            </a:r>
          </a:p>
          <a:p>
            <a:pPr marL="171450" indent="-171450">
              <a:buFont typeface="Arial" panose="020B0604020202020204" pitchFamily="34" charset="0"/>
              <a:buChar char="•"/>
            </a:pPr>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DF1C5CE-222C-4659-9A99-B99FC42AF6EC}" type="slidenum">
              <a:rPr lang="en-US" smtClean="0"/>
              <a:t>6</a:t>
            </a:fld>
            <a:endParaRPr lang="en-US"/>
          </a:p>
        </p:txBody>
      </p:sp>
    </p:spTree>
    <p:extLst>
      <p:ext uri="{BB962C8B-B14F-4D97-AF65-F5344CB8AC3E}">
        <p14:creationId xmlns:p14="http://schemas.microsoft.com/office/powerpoint/2010/main" val="812359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Git Google talk from Linus Torvalds https://www.youtube.com/watch?v=4XpnKHJAok8 – discusses some of the design goals for </a:t>
            </a:r>
            <a:r>
              <a:rPr lang="en-US" sz="1200" kern="1200" dirty="0" err="1" smtClean="0">
                <a:solidFill>
                  <a:schemeClr val="tx1"/>
                </a:solidFill>
                <a:latin typeface="+mn-lt"/>
                <a:ea typeface="+mn-ea"/>
                <a:cs typeface="+mn-cs"/>
              </a:rPr>
              <a:t>git</a:t>
            </a:r>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 and why the centralized model isn’t a great fit - paraphrased, Linus is more explicit :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Like anything, evaluate what fits your workflow and needs, but IMHO most new deployments likely warrant a distributed VCS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It’s important to note that the processes we’re walking through today could be applied to an </a:t>
            </a:r>
            <a:r>
              <a:rPr lang="en-US" sz="1200" kern="1200" baseline="0" dirty="0" err="1" smtClean="0">
                <a:solidFill>
                  <a:schemeClr val="tx1"/>
                </a:solidFill>
                <a:latin typeface="+mn-lt"/>
                <a:ea typeface="+mn-ea"/>
                <a:cs typeface="+mn-cs"/>
              </a:rPr>
              <a:t>on-premise</a:t>
            </a:r>
            <a:r>
              <a:rPr lang="en-US" sz="1200" kern="1200" baseline="0" dirty="0" smtClean="0">
                <a:solidFill>
                  <a:schemeClr val="tx1"/>
                </a:solidFill>
                <a:latin typeface="+mn-lt"/>
                <a:ea typeface="+mn-ea"/>
                <a:cs typeface="+mn-cs"/>
              </a:rPr>
              <a:t> solution like </a:t>
            </a:r>
            <a:r>
              <a:rPr lang="en-US" sz="1200" kern="1200" baseline="0" dirty="0" smtClean="0">
                <a:solidFill>
                  <a:schemeClr val="tx1"/>
                </a:solidFill>
                <a:latin typeface="+mn-lt"/>
                <a:ea typeface="+mn-ea"/>
                <a:cs typeface="+mn-cs"/>
              </a:rPr>
              <a:t>GitLab. </a:t>
            </a:r>
            <a:r>
              <a:rPr lang="en-US" sz="1200" kern="1200" baseline="0" dirty="0" smtClean="0">
                <a:solidFill>
                  <a:schemeClr val="tx1"/>
                </a:solidFill>
                <a:latin typeface="+mn-lt"/>
                <a:ea typeface="+mn-ea"/>
                <a:cs typeface="+mn-cs"/>
              </a:rPr>
              <a:t>There will be small operational differences, but many similarities.</a:t>
            </a:r>
          </a:p>
        </p:txBody>
      </p:sp>
      <p:sp>
        <p:nvSpPr>
          <p:cNvPr id="4" name="Slide Number Placeholder 3"/>
          <p:cNvSpPr>
            <a:spLocks noGrp="1"/>
          </p:cNvSpPr>
          <p:nvPr>
            <p:ph type="sldNum" sz="quarter" idx="10"/>
          </p:nvPr>
        </p:nvSpPr>
        <p:spPr/>
        <p:txBody>
          <a:bodyPr/>
          <a:lstStyle/>
          <a:p>
            <a:fld id="{3DF1C5CE-222C-4659-9A99-B99FC42AF6EC}" type="slidenum">
              <a:rPr lang="en-US" smtClean="0"/>
              <a:t>7</a:t>
            </a:fld>
            <a:endParaRPr lang="en-US"/>
          </a:p>
        </p:txBody>
      </p:sp>
    </p:spTree>
    <p:extLst>
      <p:ext uri="{BB962C8B-B14F-4D97-AF65-F5344CB8AC3E}">
        <p14:creationId xmlns:p14="http://schemas.microsoft.com/office/powerpoint/2010/main" val="4138462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ImportExcel</a:t>
            </a:r>
            <a:endParaRPr lang="en-US" dirty="0" smtClean="0"/>
          </a:p>
          <a:p>
            <a:endParaRPr lang="en-US" dirty="0" smtClean="0"/>
          </a:p>
          <a:p>
            <a:r>
              <a:rPr lang="en-US" sz="1200" kern="1200" dirty="0" smtClean="0">
                <a:solidFill>
                  <a:schemeClr val="tx1"/>
                </a:solidFill>
                <a:latin typeface="+mn-lt"/>
                <a:ea typeface="+mn-ea"/>
                <a:cs typeface="+mn-cs"/>
              </a:rPr>
              <a:t>In the past, if you wanted to fix a bug</a:t>
            </a:r>
            <a:r>
              <a:rPr lang="en-US" sz="1200" kern="1200" baseline="0" dirty="0" smtClean="0">
                <a:solidFill>
                  <a:schemeClr val="tx1"/>
                </a:solidFill>
                <a:latin typeface="+mn-lt"/>
                <a:ea typeface="+mn-ea"/>
                <a:cs typeface="+mn-cs"/>
              </a:rPr>
              <a:t> or add a feature to Microsoft’s DSC resources, community modules, etc. you would…</a:t>
            </a:r>
          </a:p>
          <a:p>
            <a:pPr marL="171450" indent="-171450">
              <a:buFont typeface="Arial" panose="020B0604020202020204" pitchFamily="34" charset="0"/>
              <a:buChar char="•"/>
            </a:pPr>
            <a:r>
              <a:rPr lang="en-US" sz="1200" kern="1200" dirty="0" smtClean="0">
                <a:solidFill>
                  <a:schemeClr val="tx1"/>
                </a:solidFill>
                <a:latin typeface="+mn-lt"/>
                <a:ea typeface="+mn-ea"/>
                <a:cs typeface="+mn-cs"/>
              </a:rPr>
              <a:t>Update</a:t>
            </a:r>
            <a:r>
              <a:rPr lang="en-US" sz="1200" kern="1200" baseline="0" dirty="0" smtClean="0">
                <a:solidFill>
                  <a:schemeClr val="tx1"/>
                </a:solidFill>
                <a:latin typeface="+mn-lt"/>
                <a:ea typeface="+mn-ea"/>
                <a:cs typeface="+mn-cs"/>
              </a:rPr>
              <a:t> the resource in your environment</a:t>
            </a:r>
            <a:r>
              <a:rPr lang="en-US" sz="1200" kern="1200" dirty="0" smtClean="0">
                <a:solidFill>
                  <a:schemeClr val="tx1"/>
                </a:solidFill>
                <a:latin typeface="+mn-lt"/>
                <a:ea typeface="+mn-ea"/>
                <a:cs typeface="+mn-cs"/>
              </a:rPr>
              <a:t>!</a:t>
            </a:r>
            <a:endParaRPr lang="en-US" sz="1200"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kern="1200" baseline="0" dirty="0" smtClean="0">
                <a:solidFill>
                  <a:schemeClr val="tx1"/>
                </a:solidFill>
                <a:latin typeface="+mn-lt"/>
                <a:ea typeface="+mn-ea"/>
                <a:cs typeface="+mn-cs"/>
              </a:rPr>
              <a:t>Author updates the resource upstream…</a:t>
            </a:r>
          </a:p>
          <a:p>
            <a:pPr marL="171450" indent="-171450">
              <a:buFont typeface="Arial" panose="020B0604020202020204" pitchFamily="34" charset="0"/>
              <a:buChar char="•"/>
            </a:pPr>
            <a:r>
              <a:rPr lang="en-US" sz="1200" kern="1200" baseline="0" dirty="0" smtClean="0">
                <a:solidFill>
                  <a:schemeClr val="tx1"/>
                </a:solidFill>
                <a:latin typeface="+mn-lt"/>
                <a:ea typeface="+mn-ea"/>
                <a:cs typeface="+mn-cs"/>
              </a:rPr>
              <a:t>You merge in your changes or put off updating</a:t>
            </a:r>
          </a:p>
          <a:p>
            <a:pPr marL="171450" indent="-171450">
              <a:buFont typeface="Arial" panose="020B0604020202020204" pitchFamily="34" charset="0"/>
              <a:buChar char="•"/>
            </a:pPr>
            <a:r>
              <a:rPr lang="en-US" sz="1200" kern="1200" baseline="0" dirty="0" smtClean="0">
                <a:solidFill>
                  <a:schemeClr val="tx1"/>
                </a:solidFill>
                <a:latin typeface="+mn-lt"/>
                <a:ea typeface="+mn-ea"/>
                <a:cs typeface="+mn-cs"/>
              </a:rPr>
              <a:t>Not sustainable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Now:</a:t>
            </a:r>
          </a:p>
          <a:p>
            <a:pPr marL="171450" indent="-171450">
              <a:buFont typeface="Arial" panose="020B0604020202020204" pitchFamily="34" charset="0"/>
              <a:buChar char="•"/>
            </a:pPr>
            <a:r>
              <a:rPr lang="en-US" sz="1200" kern="1200" baseline="0" dirty="0" smtClean="0">
                <a:solidFill>
                  <a:schemeClr val="tx1"/>
                </a:solidFill>
                <a:latin typeface="+mn-lt"/>
                <a:ea typeface="+mn-ea"/>
                <a:cs typeface="+mn-cs"/>
              </a:rPr>
              <a:t>Learn the basics of GitHub and Git</a:t>
            </a:r>
          </a:p>
          <a:p>
            <a:pPr marL="171450" indent="-171450">
              <a:buFont typeface="Arial" panose="020B0604020202020204" pitchFamily="34" charset="0"/>
              <a:buChar char="•"/>
            </a:pPr>
            <a:r>
              <a:rPr lang="en-US" sz="1200" kern="1200" baseline="0" dirty="0" smtClean="0">
                <a:solidFill>
                  <a:schemeClr val="tx1"/>
                </a:solidFill>
                <a:latin typeface="+mn-lt"/>
                <a:ea typeface="+mn-ea"/>
                <a:cs typeface="+mn-cs"/>
              </a:rPr>
              <a:t>Submit a pull request</a:t>
            </a:r>
          </a:p>
          <a:p>
            <a:pPr marL="171450" indent="-171450">
              <a:buFont typeface="Arial" panose="020B0604020202020204" pitchFamily="34" charset="0"/>
              <a:buChar char="•"/>
            </a:pPr>
            <a:r>
              <a:rPr lang="en-US" sz="1200" kern="1200" baseline="0" dirty="0" smtClean="0">
                <a:solidFill>
                  <a:schemeClr val="tx1"/>
                </a:solidFill>
                <a:latin typeface="+mn-lt"/>
                <a:ea typeface="+mn-ea"/>
                <a:cs typeface="+mn-cs"/>
              </a:rPr>
              <a:t>If accepted, your code will be included in all future updates!</a:t>
            </a:r>
            <a:endParaRPr lang="en-US" dirty="0" smtClean="0"/>
          </a:p>
          <a:p>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8</a:t>
            </a:fld>
            <a:endParaRPr lang="en-US"/>
          </a:p>
        </p:txBody>
      </p:sp>
    </p:spTree>
    <p:extLst>
      <p:ext uri="{BB962C8B-B14F-4D97-AF65-F5344CB8AC3E}">
        <p14:creationId xmlns:p14="http://schemas.microsoft.com/office/powerpoint/2010/main" val="1907080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webinar</a:t>
            </a:r>
            <a:r>
              <a:rPr lang="en-US" baseline="0" dirty="0" smtClean="0"/>
              <a:t> for lawyers: </a:t>
            </a:r>
            <a:r>
              <a:rPr lang="en-US" dirty="0" smtClean="0"/>
              <a:t>https://</a:t>
            </a:r>
            <a:r>
              <a:rPr lang="en-US" dirty="0" err="1" smtClean="0"/>
              <a:t>www.youtube.com</a:t>
            </a:r>
            <a:r>
              <a:rPr lang="en-US" dirty="0" smtClean="0"/>
              <a:t>/</a:t>
            </a:r>
            <a:r>
              <a:rPr lang="en-US" dirty="0" err="1" smtClean="0"/>
              <a:t>watch?v</a:t>
            </a:r>
            <a:r>
              <a:rPr lang="en-US" dirty="0" smtClean="0"/>
              <a:t>=xD36i9DFT_Y, https://</a:t>
            </a:r>
            <a:r>
              <a:rPr lang="en-US" dirty="0" err="1" smtClean="0"/>
              <a:t>opensource.guide</a:t>
            </a:r>
            <a:r>
              <a:rPr lang="en-US" dirty="0" smtClean="0"/>
              <a:t>/legal/</a:t>
            </a:r>
          </a:p>
          <a:p>
            <a:r>
              <a:rPr lang="en-US" dirty="0" smtClean="0"/>
              <a:t>Assumptions</a:t>
            </a:r>
            <a:r>
              <a:rPr lang="en-US" baseline="0" dirty="0" smtClean="0"/>
              <a:t> / ‘that’s how it’s always been’</a:t>
            </a:r>
          </a:p>
          <a:p>
            <a:r>
              <a:rPr lang="en-US" baseline="0" dirty="0" smtClean="0"/>
              <a:t>FUD: We don’t want people to see code from our environment, they could use it to attack us!  Right.</a:t>
            </a:r>
          </a:p>
          <a:p>
            <a:r>
              <a:rPr lang="en-US" baseline="0" dirty="0" smtClean="0"/>
              <a:t>Licensing:  Projects that have no license, or GPL, can haunt lawyers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12</a:t>
            </a:fld>
            <a:endParaRPr lang="en-US"/>
          </a:p>
        </p:txBody>
      </p:sp>
    </p:spTree>
    <p:extLst>
      <p:ext uri="{BB962C8B-B14F-4D97-AF65-F5344CB8AC3E}">
        <p14:creationId xmlns:p14="http://schemas.microsoft.com/office/powerpoint/2010/main" val="1803714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Assuming you’re just working on the master branch</a:t>
            </a:r>
          </a:p>
          <a:p>
            <a:endParaRPr lang="en-US" dirty="0" smtClean="0"/>
          </a:p>
          <a:p>
            <a:pPr marL="171450" indent="-171450">
              <a:buFont typeface="Arial" charset="0"/>
              <a:buChar char="•"/>
            </a:pPr>
            <a:r>
              <a:rPr lang="en-US" dirty="0" smtClean="0"/>
              <a:t>When working with others, it’s good practice to pull changes from GitHub often,</a:t>
            </a:r>
            <a:r>
              <a:rPr lang="en-US" baseline="0" dirty="0" smtClean="0"/>
              <a:t> to avoid merge conflicts.  A pull fetches and merges into your working folder, so, pull after a commit.</a:t>
            </a:r>
          </a:p>
          <a:p>
            <a:pPr marL="171450" indent="-171450">
              <a:buFont typeface="Arial" charset="0"/>
              <a:buChar char="•"/>
            </a:pPr>
            <a:endParaRPr lang="en-US" baseline="0" dirty="0" smtClean="0"/>
          </a:p>
          <a:p>
            <a:pPr marL="171450" indent="-171450">
              <a:buFont typeface="Arial" charset="0"/>
              <a:buChar char="•"/>
            </a:pPr>
            <a:r>
              <a:rPr lang="en-US" baseline="0" dirty="0" smtClean="0"/>
              <a:t>Basically</a:t>
            </a:r>
            <a:r>
              <a:rPr lang="is-IS" baseline="0" dirty="0" smtClean="0"/>
              <a:t>…</a:t>
            </a:r>
          </a:p>
          <a:p>
            <a:pPr marL="171450" indent="-171450">
              <a:buFont typeface="Arial" charset="0"/>
              <a:buChar char="•"/>
            </a:pPr>
            <a:r>
              <a:rPr lang="en-US" baseline="0" dirty="0" smtClean="0"/>
              <a:t>Clone once</a:t>
            </a:r>
          </a:p>
          <a:p>
            <a:pPr marL="171450" indent="-171450">
              <a:buFont typeface="Arial" charset="0"/>
              <a:buChar char="•"/>
            </a:pPr>
            <a:endParaRPr lang="en-US" baseline="0" dirty="0" smtClean="0"/>
          </a:p>
          <a:p>
            <a:pPr marL="171450" lvl="0" indent="-171450">
              <a:buFont typeface="Arial" charset="0"/>
              <a:buChar char="•"/>
            </a:pPr>
            <a:r>
              <a:rPr lang="en-US" baseline="0" dirty="0" smtClean="0"/>
              <a:t>Make changes</a:t>
            </a:r>
          </a:p>
          <a:p>
            <a:pPr marL="171450" lvl="0" indent="-171450">
              <a:buFont typeface="Arial" charset="0"/>
              <a:buChar char="•"/>
            </a:pPr>
            <a:r>
              <a:rPr lang="en-US" baseline="0" dirty="0" err="1" smtClean="0"/>
              <a:t>Add+Commit</a:t>
            </a:r>
            <a:endParaRPr lang="en-US" baseline="0" dirty="0" smtClean="0"/>
          </a:p>
          <a:p>
            <a:pPr marL="171450" lvl="0" indent="-171450">
              <a:buFont typeface="Arial" charset="0"/>
              <a:buChar char="•"/>
            </a:pPr>
            <a:r>
              <a:rPr lang="en-US" baseline="0" dirty="0" smtClean="0"/>
              <a:t>Push</a:t>
            </a:r>
          </a:p>
          <a:p>
            <a:pPr marL="171450" lvl="0" indent="-171450">
              <a:buFont typeface="Arial" charset="0"/>
              <a:buChar char="•"/>
            </a:pPr>
            <a:endParaRPr lang="en-US" baseline="0" dirty="0" smtClean="0"/>
          </a:p>
          <a:p>
            <a:pPr marL="171450" indent="-171450">
              <a:buFont typeface="Arial" charset="0"/>
              <a:buChar char="•"/>
            </a:pPr>
            <a:r>
              <a:rPr lang="en-US" baseline="0" dirty="0" smtClean="0"/>
              <a:t>Make changes</a:t>
            </a:r>
          </a:p>
          <a:p>
            <a:pPr marL="171450" indent="-171450">
              <a:buFont typeface="Arial" charset="0"/>
              <a:buChar char="•"/>
            </a:pPr>
            <a:r>
              <a:rPr lang="en-US" baseline="0" dirty="0" err="1" smtClean="0"/>
              <a:t>Add+Commit</a:t>
            </a:r>
            <a:endParaRPr lang="en-US" baseline="0" dirty="0" smtClean="0"/>
          </a:p>
          <a:p>
            <a:pPr marL="171450" indent="-171450">
              <a:buFont typeface="Arial" charset="0"/>
              <a:buChar char="•"/>
            </a:pPr>
            <a:r>
              <a:rPr lang="en-US" baseline="0" dirty="0" smtClean="0"/>
              <a:t>Push</a:t>
            </a:r>
          </a:p>
          <a:p>
            <a:pPr marL="171450" indent="-171450">
              <a:buFont typeface="Arial" charset="0"/>
              <a:buChar char="•"/>
            </a:pPr>
            <a:endParaRPr lang="en-US" baseline="0" dirty="0" smtClean="0"/>
          </a:p>
          <a:p>
            <a:pPr marL="171450" indent="-171450">
              <a:buFont typeface="Arial" charset="0"/>
              <a:buChar char="•"/>
            </a:pPr>
            <a:r>
              <a:rPr lang="en-US" baseline="0" dirty="0" smtClean="0"/>
              <a:t>Push is optional, I tend to do it often in case anything happens on the client, or if I want to work from another client</a:t>
            </a:r>
          </a:p>
          <a:p>
            <a:pPr marL="171450" indent="-171450">
              <a:buFont typeface="Arial" charset="0"/>
              <a:buChar char="•"/>
            </a:pPr>
            <a:endParaRPr lang="en-US" baseline="0" dirty="0" smtClean="0"/>
          </a:p>
          <a:p>
            <a:pPr marL="171450" indent="-171450">
              <a:buFont typeface="Arial" charset="0"/>
              <a:buChar char="•"/>
            </a:pPr>
            <a:r>
              <a:rPr lang="en-US" baseline="0" dirty="0" smtClean="0"/>
              <a:t>Repeat</a:t>
            </a:r>
          </a:p>
          <a:p>
            <a:pPr marL="171450" indent="-171450">
              <a:buFont typeface="Arial" charset="0"/>
              <a:buChar char="•"/>
            </a:pPr>
            <a:endParaRPr lang="en-US" baseline="0" dirty="0" smtClean="0"/>
          </a:p>
        </p:txBody>
      </p:sp>
      <p:sp>
        <p:nvSpPr>
          <p:cNvPr id="4" name="Slide Number Placeholder 3"/>
          <p:cNvSpPr>
            <a:spLocks noGrp="1"/>
          </p:cNvSpPr>
          <p:nvPr>
            <p:ph type="sldNum" sz="quarter" idx="10"/>
          </p:nvPr>
        </p:nvSpPr>
        <p:spPr/>
        <p:txBody>
          <a:bodyPr/>
          <a:lstStyle/>
          <a:p>
            <a:fld id="{3DF1C5CE-222C-4659-9A99-B99FC42AF6EC}" type="slidenum">
              <a:rPr lang="en-US" smtClean="0"/>
              <a:t>13</a:t>
            </a:fld>
            <a:endParaRPr lang="en-US"/>
          </a:p>
        </p:txBody>
      </p:sp>
    </p:spTree>
    <p:extLst>
      <p:ext uri="{BB962C8B-B14F-4D97-AF65-F5344CB8AC3E}">
        <p14:creationId xmlns:p14="http://schemas.microsoft.com/office/powerpoint/2010/main" val="291728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49BF3EA-1A78-4F07-BDC0-C8A1BD461199}" type="datetimeFigureOut">
              <a:rPr lang="en-US" smtClean="0"/>
              <a:pPr/>
              <a:t>6/4/17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172920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9BF3EA-1A78-4F07-BDC0-C8A1BD461199}" type="datetimeFigureOut">
              <a:rPr lang="en-US" smtClean="0"/>
              <a:t>6/4/17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17658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9BF3EA-1A78-4F07-BDC0-C8A1BD461199}" type="datetimeFigureOut">
              <a:rPr lang="en-US" smtClean="0"/>
              <a:t>6/4/17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88904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9BF3EA-1A78-4F07-BDC0-C8A1BD461199}" type="datetimeFigureOut">
              <a:rPr lang="en-US" smtClean="0"/>
              <a:t>6/4/17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80223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9BF3EA-1A78-4F07-BDC0-C8A1BD461199}" type="datetimeFigureOut">
              <a:rPr lang="en-US" smtClean="0"/>
              <a:t>6/4/17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333982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9BF3EA-1A78-4F07-BDC0-C8A1BD461199}" type="datetimeFigureOut">
              <a:rPr lang="en-US" smtClean="0"/>
              <a:t>6/4/17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51631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49BF3EA-1A78-4F07-BDC0-C8A1BD461199}" type="datetimeFigureOut">
              <a:rPr lang="en-US" smtClean="0"/>
              <a:t>6/4/17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90813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9BF3EA-1A78-4F07-BDC0-C8A1BD461199}" type="datetimeFigureOut">
              <a:rPr lang="en-US" smtClean="0"/>
              <a:t>6/4/17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689594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9BF3EA-1A78-4F07-BDC0-C8A1BD461199}" type="datetimeFigureOut">
              <a:rPr lang="en-US" smtClean="0"/>
              <a:t>6/4/17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83942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9BF3EA-1A78-4F07-BDC0-C8A1BD461199}" type="datetimeFigureOut">
              <a:rPr lang="en-US" smtClean="0"/>
              <a:t>6/4/17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33882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9BF3EA-1A78-4F07-BDC0-C8A1BD461199}" type="datetimeFigureOut">
              <a:rPr lang="en-US" smtClean="0"/>
              <a:t>6/4/17</a:t>
            </a:fld>
            <a:endParaRPr lang="en-US"/>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3568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9BF3EA-1A78-4F07-BDC0-C8A1BD461199}" type="datetimeFigureOut">
              <a:rPr lang="en-US" smtClean="0"/>
              <a:pPr/>
              <a:t>6/4/17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1CF334-2D5C-4859-84A6-CA7E6E43FAEB}" type="slidenum">
              <a:rPr lang="en-US" smtClean="0"/>
              <a:pPr/>
              <a:t>‹#›</a:t>
            </a:fld>
            <a:endParaRPr lang="en-US"/>
          </a:p>
        </p:txBody>
      </p:sp>
    </p:spTree>
    <p:extLst>
      <p:ext uri="{BB962C8B-B14F-4D97-AF65-F5344CB8AC3E}">
        <p14:creationId xmlns:p14="http://schemas.microsoft.com/office/powerpoint/2010/main" val="1233752830"/>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tiff"/><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7.png"/><Relationship Id="rId6" Type="http://schemas.openxmlformats.org/officeDocument/2006/relationships/image" Target="../media/image19.tiff"/><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tiff"/><Relationship Id="rId5" Type="http://schemas.openxmlformats.org/officeDocument/2006/relationships/image" Target="../media/image25.tiff"/><Relationship Id="rId6" Type="http://schemas.openxmlformats.org/officeDocument/2006/relationships/image" Target="../media/image17.png"/><Relationship Id="rId7"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tiff"/><Relationship Id="rId7" Type="http://schemas.openxmlformats.org/officeDocument/2006/relationships/image" Target="../media/image5.png"/><Relationship Id="rId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Version </a:t>
            </a:r>
            <a:r>
              <a:rPr lang="en-US" dirty="0" smtClean="0"/>
              <a:t>Control and GitHub</a:t>
            </a:r>
            <a:endParaRPr lang="en-US" dirty="0"/>
          </a:p>
        </p:txBody>
      </p:sp>
      <p:sp>
        <p:nvSpPr>
          <p:cNvPr id="3" name="Content Placeholder 2"/>
          <p:cNvSpPr>
            <a:spLocks noGrp="1"/>
          </p:cNvSpPr>
          <p:nvPr>
            <p:ph type="subTitle" idx="1"/>
          </p:nvPr>
        </p:nvSpPr>
        <p:spPr/>
        <p:txBody>
          <a:bodyPr/>
          <a:lstStyle/>
          <a:p>
            <a:r>
              <a:rPr lang="en-US" dirty="0" smtClean="0"/>
              <a:t>Warren Frame</a:t>
            </a:r>
            <a:endParaRPr lang="en-US" dirty="0"/>
          </a:p>
        </p:txBody>
      </p:sp>
    </p:spTree>
    <p:extLst>
      <p:ext uri="{BB962C8B-B14F-4D97-AF65-F5344CB8AC3E}">
        <p14:creationId xmlns:p14="http://schemas.microsoft.com/office/powerpoint/2010/main" val="109635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and Contributing to Open Source</a:t>
            </a:r>
          </a:p>
        </p:txBody>
      </p:sp>
      <p:sp>
        <p:nvSpPr>
          <p:cNvPr id="3" name="Content Placeholder 2"/>
          <p:cNvSpPr>
            <a:spLocks noGrp="1"/>
          </p:cNvSpPr>
          <p:nvPr>
            <p:ph idx="1"/>
          </p:nvPr>
        </p:nvSpPr>
        <p:spPr>
          <a:xfrm>
            <a:off x="838200" y="1825624"/>
            <a:ext cx="10515600" cy="5032375"/>
          </a:xfrm>
        </p:spPr>
        <p:txBody>
          <a:bodyPr>
            <a:normAutofit/>
          </a:bodyPr>
          <a:lstStyle/>
          <a:p>
            <a:r>
              <a:rPr lang="en-US" dirty="0"/>
              <a:t>Building </a:t>
            </a:r>
            <a:r>
              <a:rPr lang="en-US" dirty="0" smtClean="0"/>
              <a:t>blocks</a:t>
            </a:r>
            <a:endParaRPr lang="en-US" dirty="0"/>
          </a:p>
          <a:p>
            <a:r>
              <a:rPr lang="en-US" dirty="0" err="1" smtClean="0"/>
              <a:t>PoshBot</a:t>
            </a:r>
            <a:r>
              <a:rPr lang="is-IS" dirty="0"/>
              <a:t> </a:t>
            </a:r>
            <a:r>
              <a:rPr lang="is-IS" dirty="0" smtClean="0"/>
              <a:t>uses...</a:t>
            </a:r>
          </a:p>
          <a:p>
            <a:pPr lvl="1"/>
            <a:r>
              <a:rPr lang="is-IS" dirty="0" smtClean="0"/>
              <a:t>Configuration, PSSlack</a:t>
            </a:r>
            <a:endParaRPr lang="is-IS" dirty="0"/>
          </a:p>
          <a:p>
            <a:r>
              <a:rPr lang="is-IS" dirty="0" smtClean="0"/>
              <a:t>AutomatedLab uses...</a:t>
            </a:r>
          </a:p>
          <a:p>
            <a:pPr lvl="1"/>
            <a:r>
              <a:rPr lang="is-IS" dirty="0" smtClean="0"/>
              <a:t>PSLog, PSFileTransfer, HostsFile, more</a:t>
            </a:r>
            <a:endParaRPr lang="en-US" dirty="0" smtClean="0"/>
          </a:p>
          <a:p>
            <a:r>
              <a:rPr lang="en-US" dirty="0" smtClean="0"/>
              <a:t>Database is a meta package using</a:t>
            </a:r>
            <a:r>
              <a:rPr lang="is-IS" dirty="0" smtClean="0"/>
              <a:t>…</a:t>
            </a:r>
          </a:p>
          <a:p>
            <a:pPr lvl="1"/>
            <a:r>
              <a:rPr lang="en-US" dirty="0"/>
              <a:t>d</a:t>
            </a:r>
            <a:r>
              <a:rPr lang="is-IS" dirty="0" smtClean="0"/>
              <a:t>batools, dbareports, sqlserver, PowerUpSQL</a:t>
            </a:r>
          </a:p>
          <a:p>
            <a:endParaRPr lang="en-US" dirty="0"/>
          </a:p>
        </p:txBody>
      </p:sp>
      <p:pic>
        <p:nvPicPr>
          <p:cNvPr id="4" name="Picture 3"/>
          <p:cNvPicPr>
            <a:picLocks noChangeAspect="1"/>
          </p:cNvPicPr>
          <p:nvPr/>
        </p:nvPicPr>
        <p:blipFill>
          <a:blip r:embed="rId2"/>
          <a:stretch>
            <a:fillRect/>
          </a:stretch>
        </p:blipFill>
        <p:spPr>
          <a:xfrm>
            <a:off x="8404515" y="3419911"/>
            <a:ext cx="1574800" cy="1701800"/>
          </a:xfrm>
          <a:prstGeom prst="rect">
            <a:avLst/>
          </a:prstGeom>
        </p:spPr>
      </p:pic>
      <p:pic>
        <p:nvPicPr>
          <p:cNvPr id="6" name="Picture 5"/>
          <p:cNvPicPr>
            <a:picLocks noChangeAspect="1"/>
          </p:cNvPicPr>
          <p:nvPr/>
        </p:nvPicPr>
        <p:blipFill>
          <a:blip r:embed="rId3"/>
          <a:stretch>
            <a:fillRect/>
          </a:stretch>
        </p:blipFill>
        <p:spPr>
          <a:xfrm>
            <a:off x="1168112" y="5307446"/>
            <a:ext cx="8915400" cy="533400"/>
          </a:xfrm>
          <a:prstGeom prst="rect">
            <a:avLst/>
          </a:prstGeom>
        </p:spPr>
      </p:pic>
    </p:spTree>
    <p:extLst>
      <p:ext uri="{BB962C8B-B14F-4D97-AF65-F5344CB8AC3E}">
        <p14:creationId xmlns:p14="http://schemas.microsoft.com/office/powerpoint/2010/main" val="26526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and Contributing to Open Source</a:t>
            </a:r>
          </a:p>
        </p:txBody>
      </p:sp>
      <p:sp>
        <p:nvSpPr>
          <p:cNvPr id="3" name="Content Placeholder 2"/>
          <p:cNvSpPr>
            <a:spLocks noGrp="1"/>
          </p:cNvSpPr>
          <p:nvPr>
            <p:ph idx="1"/>
          </p:nvPr>
        </p:nvSpPr>
        <p:spPr/>
        <p:txBody>
          <a:bodyPr/>
          <a:lstStyle/>
          <a:p>
            <a:r>
              <a:rPr lang="en-US" dirty="0"/>
              <a:t>Everyone wins</a:t>
            </a:r>
          </a:p>
          <a:p>
            <a:endParaRPr lang="en-US" dirty="0" smtClean="0"/>
          </a:p>
          <a:p>
            <a:r>
              <a:rPr lang="en-US" dirty="0" smtClean="0"/>
              <a:t>Maintainers (Owners)</a:t>
            </a:r>
          </a:p>
          <a:p>
            <a:r>
              <a:rPr lang="en-US" dirty="0"/>
              <a:t>C</a:t>
            </a:r>
            <a:r>
              <a:rPr lang="en-US" dirty="0" smtClean="0"/>
              <a:t>ontributors</a:t>
            </a:r>
          </a:p>
          <a:p>
            <a:r>
              <a:rPr lang="en-US" dirty="0" smtClean="0"/>
              <a:t>Users</a:t>
            </a:r>
          </a:p>
          <a:p>
            <a:r>
              <a:rPr lang="en-US" dirty="0" smtClean="0"/>
              <a:t>Employers</a:t>
            </a:r>
          </a:p>
          <a:p>
            <a:r>
              <a:rPr lang="en-US" dirty="0" smtClean="0"/>
              <a:t>Community as a whole</a:t>
            </a:r>
          </a:p>
          <a:p>
            <a:pPr lvl="1"/>
            <a:endParaRPr lang="en-US" dirty="0"/>
          </a:p>
        </p:txBody>
      </p:sp>
    </p:spTree>
    <p:extLst>
      <p:ext uri="{BB962C8B-B14F-4D97-AF65-F5344CB8AC3E}">
        <p14:creationId xmlns:p14="http://schemas.microsoft.com/office/powerpoint/2010/main" val="63994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Barriers to Open Source</a:t>
            </a:r>
            <a:endParaRPr lang="en-US" dirty="0"/>
          </a:p>
        </p:txBody>
      </p:sp>
      <p:sp>
        <p:nvSpPr>
          <p:cNvPr id="3" name="Content Placeholder 2"/>
          <p:cNvSpPr>
            <a:spLocks noGrp="1"/>
          </p:cNvSpPr>
          <p:nvPr>
            <p:ph idx="1"/>
          </p:nvPr>
        </p:nvSpPr>
        <p:spPr/>
        <p:txBody>
          <a:bodyPr/>
          <a:lstStyle/>
          <a:p>
            <a:r>
              <a:rPr lang="en-US" dirty="0" smtClean="0"/>
              <a:t>Unfamiliar legal / HR folks</a:t>
            </a:r>
          </a:p>
          <a:p>
            <a:r>
              <a:rPr lang="en-US" dirty="0" smtClean="0"/>
              <a:t>Assumptions</a:t>
            </a:r>
          </a:p>
          <a:p>
            <a:r>
              <a:rPr lang="en-US" dirty="0" smtClean="0"/>
              <a:t>FUD</a:t>
            </a:r>
          </a:p>
          <a:p>
            <a:r>
              <a:rPr lang="en-US" dirty="0" smtClean="0"/>
              <a:t>Licensing</a:t>
            </a:r>
          </a:p>
          <a:p>
            <a:endParaRPr lang="en-US" dirty="0" smtClean="0"/>
          </a:p>
          <a:p>
            <a:r>
              <a:rPr lang="en-US" dirty="0" smtClean="0"/>
              <a:t>I don’t have time</a:t>
            </a:r>
          </a:p>
          <a:p>
            <a:r>
              <a:rPr lang="en-US" dirty="0" smtClean="0"/>
              <a:t>I’m not smart enough</a:t>
            </a:r>
            <a:endParaRPr lang="en-US" dirty="0"/>
          </a:p>
        </p:txBody>
      </p:sp>
    </p:spTree>
    <p:extLst>
      <p:ext uri="{BB962C8B-B14F-4D97-AF65-F5344CB8AC3E}">
        <p14:creationId xmlns:p14="http://schemas.microsoft.com/office/powerpoint/2010/main" val="54900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 Workflow – Your Own Project</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463" y="2078182"/>
            <a:ext cx="1195069" cy="993401"/>
          </a:xfrm>
          <a:prstGeom prst="rect">
            <a:avLst/>
          </a:prstGeom>
        </p:spPr>
      </p:pic>
      <p:sp>
        <p:nvSpPr>
          <p:cNvPr id="8" name="TextBox 7"/>
          <p:cNvSpPr txBox="1"/>
          <p:nvPr/>
        </p:nvSpPr>
        <p:spPr>
          <a:xfrm>
            <a:off x="1854021" y="2078182"/>
            <a:ext cx="8135105" cy="99340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accent3"/>
            </a:solidFill>
          </a:ln>
        </p:spPr>
        <p:txBody>
          <a:bodyPr wrap="square" rtlCol="0" anchor="t" anchorCtr="0">
            <a:noAutofit/>
          </a:bodyPr>
          <a:lstStyle/>
          <a:p>
            <a:r>
              <a:rPr lang="en-US" dirty="0" smtClean="0"/>
              <a:t>Origin</a:t>
            </a:r>
            <a:endParaRPr lang="en-US" dirty="0"/>
          </a:p>
        </p:txBody>
      </p:sp>
      <p:pic>
        <p:nvPicPr>
          <p:cNvPr id="9" name="Picture 8"/>
          <p:cNvPicPr>
            <a:picLocks noChangeAspect="1"/>
          </p:cNvPicPr>
          <p:nvPr/>
        </p:nvPicPr>
        <p:blipFill>
          <a:blip r:embed="rId4"/>
          <a:stretch>
            <a:fillRect/>
          </a:stretch>
        </p:blipFill>
        <p:spPr>
          <a:xfrm>
            <a:off x="2371436" y="2574882"/>
            <a:ext cx="4927600" cy="381000"/>
          </a:xfrm>
          <a:prstGeom prst="rect">
            <a:avLst/>
          </a:prstGeom>
        </p:spPr>
      </p:pic>
      <p:pic>
        <p:nvPicPr>
          <p:cNvPr id="10" name="Picture 9"/>
          <p:cNvPicPr>
            <a:picLocks noChangeAspect="1"/>
          </p:cNvPicPr>
          <p:nvPr/>
        </p:nvPicPr>
        <p:blipFill>
          <a:blip r:embed="rId5"/>
          <a:stretch>
            <a:fillRect/>
          </a:stretch>
        </p:blipFill>
        <p:spPr>
          <a:xfrm>
            <a:off x="649218" y="4267201"/>
            <a:ext cx="934314" cy="993401"/>
          </a:xfrm>
          <a:prstGeom prst="rect">
            <a:avLst/>
          </a:prstGeom>
        </p:spPr>
      </p:pic>
      <p:sp>
        <p:nvSpPr>
          <p:cNvPr id="11" name="Down Arrow 10"/>
          <p:cNvSpPr/>
          <p:nvPr/>
        </p:nvSpPr>
        <p:spPr>
          <a:xfrm>
            <a:off x="2701636" y="3241964"/>
            <a:ext cx="471055" cy="10252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607059" y="3526718"/>
            <a:ext cx="1357814" cy="646331"/>
          </a:xfrm>
          <a:prstGeom prst="rect">
            <a:avLst/>
          </a:prstGeom>
          <a:noFill/>
        </p:spPr>
        <p:txBody>
          <a:bodyPr wrap="square" rtlCol="0">
            <a:spAutoFit/>
          </a:bodyPr>
          <a:lstStyle/>
          <a:p>
            <a:r>
              <a:rPr lang="en-US" dirty="0" smtClean="0"/>
              <a:t>1. Clone or Pull</a:t>
            </a:r>
          </a:p>
        </p:txBody>
      </p:sp>
      <p:pic>
        <p:nvPicPr>
          <p:cNvPr id="14" name="Picture 13"/>
          <p:cNvPicPr>
            <a:picLocks noChangeAspect="1"/>
          </p:cNvPicPr>
          <p:nvPr/>
        </p:nvPicPr>
        <p:blipFill>
          <a:blip r:embed="rId6"/>
          <a:stretch>
            <a:fillRect/>
          </a:stretch>
        </p:blipFill>
        <p:spPr>
          <a:xfrm>
            <a:off x="1858084" y="4368046"/>
            <a:ext cx="2990891" cy="2162510"/>
          </a:xfrm>
          <a:prstGeom prst="rect">
            <a:avLst/>
          </a:prstGeom>
        </p:spPr>
      </p:pic>
      <p:sp>
        <p:nvSpPr>
          <p:cNvPr id="17" name="TextBox 16"/>
          <p:cNvSpPr txBox="1"/>
          <p:nvPr/>
        </p:nvSpPr>
        <p:spPr>
          <a:xfrm>
            <a:off x="6283618" y="4869052"/>
            <a:ext cx="1804554" cy="1200329"/>
          </a:xfrm>
          <a:prstGeom prst="rect">
            <a:avLst/>
          </a:prstGeom>
          <a:noFill/>
        </p:spPr>
        <p:txBody>
          <a:bodyPr wrap="square" rtlCol="0">
            <a:spAutoFit/>
          </a:bodyPr>
          <a:lstStyle/>
          <a:p>
            <a:r>
              <a:rPr lang="en-US" dirty="0" smtClean="0"/>
              <a:t>2. Save changes</a:t>
            </a:r>
          </a:p>
          <a:p>
            <a:r>
              <a:rPr lang="en-US" dirty="0" smtClean="0"/>
              <a:t>3. Add</a:t>
            </a:r>
          </a:p>
          <a:p>
            <a:r>
              <a:rPr lang="en-US" dirty="0" smtClean="0"/>
              <a:t>4. Commit</a:t>
            </a:r>
          </a:p>
          <a:p>
            <a:r>
              <a:rPr lang="en-US" dirty="0" smtClean="0"/>
              <a:t>[5a]. Pull</a:t>
            </a:r>
          </a:p>
        </p:txBody>
      </p:sp>
      <p:sp>
        <p:nvSpPr>
          <p:cNvPr id="18" name="Bent Arrow 17"/>
          <p:cNvSpPr/>
          <p:nvPr/>
        </p:nvSpPr>
        <p:spPr>
          <a:xfrm rot="5400000" flipH="1">
            <a:off x="7499929" y="3911599"/>
            <a:ext cx="2175164" cy="1057565"/>
          </a:xfrm>
          <a:prstGeom prst="bentArrow">
            <a:avLst>
              <a:gd name="adj1" fmla="val 25000"/>
              <a:gd name="adj2" fmla="val 23979"/>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9139821" y="4255715"/>
            <a:ext cx="1440873" cy="369332"/>
          </a:xfrm>
          <a:prstGeom prst="rect">
            <a:avLst/>
          </a:prstGeom>
          <a:noFill/>
        </p:spPr>
        <p:txBody>
          <a:bodyPr wrap="square" rtlCol="0">
            <a:spAutoFit/>
          </a:bodyPr>
          <a:lstStyle/>
          <a:p>
            <a:r>
              <a:rPr lang="en-US" dirty="0" smtClean="0"/>
              <a:t>5. Push</a:t>
            </a:r>
            <a:endParaRPr lang="en-US" dirty="0"/>
          </a:p>
        </p:txBody>
      </p:sp>
      <p:sp>
        <p:nvSpPr>
          <p:cNvPr id="24" name="U-Turn Arrow 23"/>
          <p:cNvSpPr/>
          <p:nvPr/>
        </p:nvSpPr>
        <p:spPr>
          <a:xfrm rot="10800000">
            <a:off x="5044335" y="5270552"/>
            <a:ext cx="1080653" cy="893914"/>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U-Turn Arrow 25"/>
          <p:cNvSpPr/>
          <p:nvPr/>
        </p:nvSpPr>
        <p:spPr>
          <a:xfrm>
            <a:off x="5144708" y="4422095"/>
            <a:ext cx="1080653" cy="893914"/>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9713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980853" y="2078182"/>
            <a:ext cx="5573838" cy="1092719"/>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accent3"/>
            </a:solidFill>
          </a:ln>
        </p:spPr>
        <p:txBody>
          <a:bodyPr wrap="square" rtlCol="0" anchor="t" anchorCtr="0">
            <a:noAutofit/>
          </a:bodyPr>
          <a:lstStyle/>
          <a:p>
            <a:r>
              <a:rPr lang="en-US" dirty="0" smtClean="0"/>
              <a:t>Origin</a:t>
            </a:r>
            <a:endParaRPr lang="en-US" dirty="0"/>
          </a:p>
        </p:txBody>
      </p:sp>
      <p:sp>
        <p:nvSpPr>
          <p:cNvPr id="8" name="TextBox 7"/>
          <p:cNvSpPr txBox="1"/>
          <p:nvPr/>
        </p:nvSpPr>
        <p:spPr>
          <a:xfrm>
            <a:off x="1794781" y="2078182"/>
            <a:ext cx="2709944" cy="99340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accent3"/>
            </a:solidFill>
          </a:ln>
        </p:spPr>
        <p:txBody>
          <a:bodyPr wrap="square" rtlCol="0" anchor="t" anchorCtr="0">
            <a:noAutofit/>
          </a:bodyPr>
          <a:lstStyle/>
          <a:p>
            <a:r>
              <a:rPr lang="en-US" smtClean="0"/>
              <a:t>Upstream</a:t>
            </a:r>
            <a:endParaRPr lang="en-US"/>
          </a:p>
        </p:txBody>
      </p:sp>
      <p:sp>
        <p:nvSpPr>
          <p:cNvPr id="2" name="Title 1"/>
          <p:cNvSpPr>
            <a:spLocks noGrp="1"/>
          </p:cNvSpPr>
          <p:nvPr>
            <p:ph type="title"/>
          </p:nvPr>
        </p:nvSpPr>
        <p:spPr/>
        <p:txBody>
          <a:bodyPr/>
          <a:lstStyle/>
          <a:p>
            <a:r>
              <a:rPr lang="en-US" dirty="0" smtClean="0"/>
              <a:t>GitHub Workflow – Someone Else’s Project</a:t>
            </a:r>
            <a:endParaRPr lang="en-US" dirty="0"/>
          </a:p>
        </p:txBody>
      </p:sp>
      <p:pic>
        <p:nvPicPr>
          <p:cNvPr id="4" name="Picture 3"/>
          <p:cNvPicPr>
            <a:picLocks noChangeAspect="1"/>
          </p:cNvPicPr>
          <p:nvPr/>
        </p:nvPicPr>
        <p:blipFill>
          <a:blip r:embed="rId3"/>
          <a:stretch>
            <a:fillRect/>
          </a:stretch>
        </p:blipFill>
        <p:spPr>
          <a:xfrm>
            <a:off x="1892379" y="2499735"/>
            <a:ext cx="2590800" cy="368300"/>
          </a:xfrm>
          <a:prstGeom prst="rect">
            <a:avLst/>
          </a:prstGeom>
        </p:spPr>
      </p:pic>
      <p:pic>
        <p:nvPicPr>
          <p:cNvPr id="5" name="Picture 4"/>
          <p:cNvPicPr>
            <a:picLocks noChangeAspect="1"/>
          </p:cNvPicPr>
          <p:nvPr/>
        </p:nvPicPr>
        <p:blipFill>
          <a:blip r:embed="rId4"/>
          <a:stretch>
            <a:fillRect/>
          </a:stretch>
        </p:blipFill>
        <p:spPr>
          <a:xfrm>
            <a:off x="6096000" y="2499735"/>
            <a:ext cx="4597400" cy="5969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463" y="2111808"/>
            <a:ext cx="1154617" cy="959775"/>
          </a:xfrm>
          <a:prstGeom prst="rect">
            <a:avLst/>
          </a:prstGeom>
        </p:spPr>
      </p:pic>
      <p:pic>
        <p:nvPicPr>
          <p:cNvPr id="10" name="Picture 9"/>
          <p:cNvPicPr>
            <a:picLocks noChangeAspect="1"/>
          </p:cNvPicPr>
          <p:nvPr/>
        </p:nvPicPr>
        <p:blipFill>
          <a:blip r:embed="rId6"/>
          <a:stretch>
            <a:fillRect/>
          </a:stretch>
        </p:blipFill>
        <p:spPr>
          <a:xfrm>
            <a:off x="608766" y="4189090"/>
            <a:ext cx="934314" cy="993401"/>
          </a:xfrm>
          <a:prstGeom prst="rect">
            <a:avLst/>
          </a:prstGeom>
        </p:spPr>
      </p:pic>
      <p:sp>
        <p:nvSpPr>
          <p:cNvPr id="11" name="Down Arrow 10"/>
          <p:cNvSpPr/>
          <p:nvPr/>
        </p:nvSpPr>
        <p:spPr>
          <a:xfrm>
            <a:off x="6968847" y="3291222"/>
            <a:ext cx="471055" cy="10252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6141100" y="3619175"/>
            <a:ext cx="1052945" cy="646331"/>
          </a:xfrm>
          <a:prstGeom prst="rect">
            <a:avLst/>
          </a:prstGeom>
          <a:noFill/>
        </p:spPr>
        <p:txBody>
          <a:bodyPr wrap="square" rtlCol="0">
            <a:spAutoFit/>
          </a:bodyPr>
          <a:lstStyle/>
          <a:p>
            <a:r>
              <a:rPr lang="en-US" dirty="0" smtClean="0"/>
              <a:t>1. Clone or Pull</a:t>
            </a:r>
            <a:endParaRPr lang="en-US" dirty="0"/>
          </a:p>
        </p:txBody>
      </p:sp>
      <p:pic>
        <p:nvPicPr>
          <p:cNvPr id="13" name="Picture 12"/>
          <p:cNvPicPr>
            <a:picLocks noChangeAspect="1"/>
          </p:cNvPicPr>
          <p:nvPr/>
        </p:nvPicPr>
        <p:blipFill>
          <a:blip r:embed="rId7"/>
          <a:stretch>
            <a:fillRect/>
          </a:stretch>
        </p:blipFill>
        <p:spPr>
          <a:xfrm>
            <a:off x="4493586" y="4405584"/>
            <a:ext cx="2990891" cy="2162510"/>
          </a:xfrm>
          <a:prstGeom prst="rect">
            <a:avLst/>
          </a:prstGeom>
        </p:spPr>
      </p:pic>
      <p:sp>
        <p:nvSpPr>
          <p:cNvPr id="14" name="TextBox 13"/>
          <p:cNvSpPr txBox="1"/>
          <p:nvPr/>
        </p:nvSpPr>
        <p:spPr>
          <a:xfrm>
            <a:off x="8917987" y="4918310"/>
            <a:ext cx="1804554" cy="1200329"/>
          </a:xfrm>
          <a:prstGeom prst="rect">
            <a:avLst/>
          </a:prstGeom>
          <a:noFill/>
        </p:spPr>
        <p:txBody>
          <a:bodyPr wrap="square" rtlCol="0">
            <a:spAutoFit/>
          </a:bodyPr>
          <a:lstStyle/>
          <a:p>
            <a:r>
              <a:rPr lang="en-US" dirty="0" smtClean="0"/>
              <a:t>2. Save changes</a:t>
            </a:r>
          </a:p>
          <a:p>
            <a:r>
              <a:rPr lang="en-US" dirty="0" smtClean="0"/>
              <a:t>3. Add</a:t>
            </a:r>
          </a:p>
          <a:p>
            <a:r>
              <a:rPr lang="en-US" dirty="0" smtClean="0"/>
              <a:t>4. Commit</a:t>
            </a:r>
          </a:p>
          <a:p>
            <a:r>
              <a:rPr lang="en-US" dirty="0" smtClean="0"/>
              <a:t>[5a]. Pull</a:t>
            </a:r>
          </a:p>
        </p:txBody>
      </p:sp>
      <p:sp>
        <p:nvSpPr>
          <p:cNvPr id="15" name="Bent Arrow 14"/>
          <p:cNvSpPr/>
          <p:nvPr/>
        </p:nvSpPr>
        <p:spPr>
          <a:xfrm rot="5400000" flipH="1">
            <a:off x="9737435" y="3942570"/>
            <a:ext cx="2175164" cy="1057565"/>
          </a:xfrm>
          <a:prstGeom prst="bentArrow">
            <a:avLst>
              <a:gd name="adj1" fmla="val 25000"/>
              <a:gd name="adj2" fmla="val 23979"/>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U-Turn Arrow 17"/>
          <p:cNvSpPr/>
          <p:nvPr/>
        </p:nvSpPr>
        <p:spPr>
          <a:xfrm rot="10800000">
            <a:off x="7664853" y="5319810"/>
            <a:ext cx="1080653" cy="893914"/>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U-Turn Arrow 18"/>
          <p:cNvSpPr/>
          <p:nvPr/>
        </p:nvSpPr>
        <p:spPr>
          <a:xfrm>
            <a:off x="7765226" y="4471353"/>
            <a:ext cx="1080653" cy="893914"/>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Down Arrow 19"/>
          <p:cNvSpPr/>
          <p:nvPr/>
        </p:nvSpPr>
        <p:spPr>
          <a:xfrm rot="16200000">
            <a:off x="5007261" y="1728951"/>
            <a:ext cx="471055" cy="10252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4730170" y="1720291"/>
            <a:ext cx="853212" cy="380071"/>
          </a:xfrm>
          <a:prstGeom prst="rect">
            <a:avLst/>
          </a:prstGeom>
          <a:noFill/>
        </p:spPr>
        <p:txBody>
          <a:bodyPr wrap="square" rtlCol="0">
            <a:spAutoFit/>
          </a:bodyPr>
          <a:lstStyle/>
          <a:p>
            <a:r>
              <a:rPr lang="en-US" dirty="0"/>
              <a:t>0</a:t>
            </a:r>
            <a:r>
              <a:rPr lang="en-US" dirty="0" smtClean="0"/>
              <a:t>. Fork</a:t>
            </a:r>
            <a:endParaRPr lang="en-US" dirty="0"/>
          </a:p>
        </p:txBody>
      </p:sp>
      <p:sp>
        <p:nvSpPr>
          <p:cNvPr id="22" name="TextBox 21"/>
          <p:cNvSpPr txBox="1"/>
          <p:nvPr/>
        </p:nvSpPr>
        <p:spPr>
          <a:xfrm>
            <a:off x="11353800" y="4316459"/>
            <a:ext cx="1440873" cy="369332"/>
          </a:xfrm>
          <a:prstGeom prst="rect">
            <a:avLst/>
          </a:prstGeom>
          <a:noFill/>
        </p:spPr>
        <p:txBody>
          <a:bodyPr wrap="square" rtlCol="0">
            <a:spAutoFit/>
          </a:bodyPr>
          <a:lstStyle/>
          <a:p>
            <a:r>
              <a:rPr lang="en-US" dirty="0" smtClean="0"/>
              <a:t>5. Push</a:t>
            </a:r>
            <a:endParaRPr lang="en-US" dirty="0"/>
          </a:p>
        </p:txBody>
      </p:sp>
      <p:sp>
        <p:nvSpPr>
          <p:cNvPr id="23" name="Down Arrow 22"/>
          <p:cNvSpPr/>
          <p:nvPr/>
        </p:nvSpPr>
        <p:spPr>
          <a:xfrm rot="5400000">
            <a:off x="4921248" y="2290797"/>
            <a:ext cx="471055" cy="10252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p:cNvSpPr txBox="1"/>
          <p:nvPr/>
        </p:nvSpPr>
        <p:spPr>
          <a:xfrm>
            <a:off x="4473487" y="3131855"/>
            <a:ext cx="1622513" cy="369332"/>
          </a:xfrm>
          <a:prstGeom prst="rect">
            <a:avLst/>
          </a:prstGeom>
          <a:noFill/>
        </p:spPr>
        <p:txBody>
          <a:bodyPr wrap="square" rtlCol="0">
            <a:spAutoFit/>
          </a:bodyPr>
          <a:lstStyle/>
          <a:p>
            <a:r>
              <a:rPr lang="en-US" dirty="0"/>
              <a:t>6</a:t>
            </a:r>
            <a:r>
              <a:rPr lang="en-US" dirty="0" smtClean="0"/>
              <a:t>. Pull Request</a:t>
            </a:r>
            <a:endParaRPr lang="en-US" dirty="0"/>
          </a:p>
        </p:txBody>
      </p:sp>
    </p:spTree>
    <p:extLst>
      <p:ext uri="{BB962C8B-B14F-4D97-AF65-F5344CB8AC3E}">
        <p14:creationId xmlns:p14="http://schemas.microsoft.com/office/powerpoint/2010/main" val="56657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114" y="4482638"/>
            <a:ext cx="3284621" cy="1371600"/>
          </a:xfrm>
          <a:prstGeom prst="rect">
            <a:avLst/>
          </a:prstGeom>
        </p:spPr>
      </p:pic>
      <p:pic>
        <p:nvPicPr>
          <p:cNvPr id="5" name="Picture 4"/>
          <p:cNvPicPr>
            <a:picLocks noChangeAspect="1"/>
          </p:cNvPicPr>
          <p:nvPr/>
        </p:nvPicPr>
        <p:blipFill>
          <a:blip r:embed="rId4"/>
          <a:stretch>
            <a:fillRect/>
          </a:stretch>
        </p:blipFill>
        <p:spPr>
          <a:xfrm>
            <a:off x="8916018" y="4482638"/>
            <a:ext cx="1371600" cy="1371600"/>
          </a:xfrm>
          <a:prstGeom prst="rect">
            <a:avLst/>
          </a:prstGeom>
        </p:spPr>
      </p:pic>
      <p:pic>
        <p:nvPicPr>
          <p:cNvPr id="7" name="Picture 6"/>
          <p:cNvPicPr>
            <a:picLocks noChangeAspect="1"/>
          </p:cNvPicPr>
          <p:nvPr/>
        </p:nvPicPr>
        <p:blipFill>
          <a:blip r:embed="rId5"/>
          <a:stretch>
            <a:fillRect/>
          </a:stretch>
        </p:blipFill>
        <p:spPr>
          <a:xfrm>
            <a:off x="6880836" y="4482638"/>
            <a:ext cx="1371600" cy="1371600"/>
          </a:xfrm>
          <a:prstGeom prst="rect">
            <a:avLst/>
          </a:prstGeom>
        </p:spPr>
      </p:pic>
      <p:sp>
        <p:nvSpPr>
          <p:cNvPr id="8" name="Plus 7"/>
          <p:cNvSpPr/>
          <p:nvPr/>
        </p:nvSpPr>
        <p:spPr>
          <a:xfrm>
            <a:off x="8231938" y="4879700"/>
            <a:ext cx="605273" cy="57747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0670" y="2020336"/>
            <a:ext cx="1852217" cy="1539655"/>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32887" y="2066264"/>
            <a:ext cx="3531222" cy="1447801"/>
          </a:xfrm>
          <a:prstGeom prst="rect">
            <a:avLst/>
          </a:prstGeom>
        </p:spPr>
      </p:pic>
    </p:spTree>
    <p:extLst>
      <p:ext uri="{BB962C8B-B14F-4D97-AF65-F5344CB8AC3E}">
        <p14:creationId xmlns:p14="http://schemas.microsoft.com/office/powerpoint/2010/main" val="117549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sp>
        <p:nvSpPr>
          <p:cNvPr id="4" name="Rectangle 3"/>
          <p:cNvSpPr/>
          <p:nvPr/>
        </p:nvSpPr>
        <p:spPr>
          <a:xfrm>
            <a:off x="6090248" y="2087594"/>
            <a:ext cx="5492152" cy="36834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smtClean="0"/>
              <a:t>Where to find me</a:t>
            </a:r>
          </a:p>
          <a:p>
            <a:endParaRPr lang="en-US" sz="2000" dirty="0"/>
          </a:p>
          <a:p>
            <a:pPr marL="342900" indent="-342900">
              <a:buFont typeface="Arial" charset="0"/>
              <a:buChar char="•"/>
            </a:pPr>
            <a:r>
              <a:rPr lang="en-US" sz="2000" dirty="0" smtClean="0"/>
              <a:t> </a:t>
            </a:r>
            <a:r>
              <a:rPr lang="en-US" sz="2000" dirty="0" err="1" smtClean="0"/>
              <a:t>Twitter.com</a:t>
            </a:r>
            <a:r>
              <a:rPr lang="en-US" sz="2000" dirty="0" smtClean="0"/>
              <a:t>/</a:t>
            </a:r>
            <a:r>
              <a:rPr lang="en-US" sz="2000" dirty="0" err="1" smtClean="0"/>
              <a:t>PSCookieMonster</a:t>
            </a:r>
            <a:endParaRPr lang="en-US" sz="2000" dirty="0"/>
          </a:p>
          <a:p>
            <a:endParaRPr lang="en-US" sz="2000" dirty="0">
              <a:latin typeface="FontAwesome" pitchFamily="2" charset="0"/>
            </a:endParaRPr>
          </a:p>
          <a:p>
            <a:pPr marL="342900" indent="-342900">
              <a:buFont typeface="Arial" charset="0"/>
              <a:buChar char="•"/>
            </a:pPr>
            <a:r>
              <a:rPr lang="en-US" sz="2000" dirty="0">
                <a:latin typeface="FontAwesome" pitchFamily="2" charset="0"/>
              </a:rPr>
              <a:t> </a:t>
            </a:r>
            <a:r>
              <a:rPr lang="en-US" sz="2000" dirty="0" err="1" smtClean="0"/>
              <a:t>LinkedIn.com</a:t>
            </a:r>
            <a:r>
              <a:rPr lang="en-US" sz="2000" dirty="0" smtClean="0"/>
              <a:t>/in/</a:t>
            </a:r>
            <a:r>
              <a:rPr lang="en-US" sz="2000" dirty="0" err="1" smtClean="0"/>
              <a:t>wframe</a:t>
            </a:r>
            <a:endParaRPr lang="en-US" sz="2000" dirty="0" smtClean="0">
              <a:latin typeface="FontAwesome" pitchFamily="2" charset="0"/>
            </a:endParaRPr>
          </a:p>
          <a:p>
            <a:endParaRPr lang="en-US" sz="2000" dirty="0">
              <a:latin typeface="FontAwesome" pitchFamily="2" charset="0"/>
            </a:endParaRPr>
          </a:p>
          <a:p>
            <a:pPr marL="342900" indent="-342900">
              <a:buFont typeface="Arial" charset="0"/>
              <a:buChar char="•"/>
            </a:pPr>
            <a:r>
              <a:rPr lang="en-US" sz="2000" dirty="0" smtClean="0">
                <a:latin typeface="FontAwesome" pitchFamily="2" charset="0"/>
              </a:rPr>
              <a:t> </a:t>
            </a:r>
            <a:r>
              <a:rPr lang="en-US" sz="2000" dirty="0"/>
              <a:t>RamblingCookieMonster.github.io</a:t>
            </a:r>
            <a:endParaRPr lang="en-US" sz="2000" dirty="0">
              <a:latin typeface="FontAwesome" pitchFamily="2" charset="0"/>
            </a:endParaRPr>
          </a:p>
          <a:p>
            <a:endParaRPr lang="en-US" sz="2000" dirty="0" smtClean="0">
              <a:latin typeface="FontAwesome" pitchFamily="2" charset="0"/>
            </a:endParaRPr>
          </a:p>
          <a:p>
            <a:pPr marL="342900" indent="-342900">
              <a:buFont typeface="Arial" charset="0"/>
              <a:buChar char="•"/>
            </a:pPr>
            <a:r>
              <a:rPr lang="en-US" sz="2000" dirty="0" smtClean="0"/>
              <a:t> </a:t>
            </a:r>
            <a:r>
              <a:rPr lang="en-US" sz="2000" dirty="0" err="1" smtClean="0"/>
              <a:t>Github.com</a:t>
            </a:r>
            <a:r>
              <a:rPr lang="en-US" sz="2000" dirty="0" smtClean="0"/>
              <a:t>/</a:t>
            </a:r>
            <a:r>
              <a:rPr lang="en-US" sz="2000" dirty="0" err="1" smtClean="0"/>
              <a:t>RamblingCookieMonster</a:t>
            </a:r>
            <a:endParaRPr lang="en-US" sz="2000" dirty="0" smtClean="0">
              <a:latin typeface="FontAwesome" pitchFamily="2" charset="0"/>
            </a:endParaRPr>
          </a:p>
          <a:p>
            <a:endParaRPr lang="en-US" sz="2000" dirty="0"/>
          </a:p>
          <a:p>
            <a:pPr marL="342900" indent="-342900">
              <a:buFont typeface="Arial" charset="0"/>
              <a:buChar char="•"/>
            </a:pPr>
            <a:r>
              <a:rPr lang="en-US" sz="2000" dirty="0">
                <a:latin typeface="FontAwesome" pitchFamily="2" charset="0"/>
              </a:rPr>
              <a:t> </a:t>
            </a:r>
            <a:r>
              <a:rPr lang="en-US" sz="2000" dirty="0" smtClean="0"/>
              <a:t>PowerShell </a:t>
            </a:r>
            <a:r>
              <a:rPr lang="en-US" sz="2000" dirty="0"/>
              <a:t>Slack </a:t>
            </a:r>
            <a:r>
              <a:rPr lang="en-US" sz="2000" dirty="0" smtClean="0"/>
              <a:t>Community</a:t>
            </a:r>
            <a:endParaRPr lang="en-US" sz="2000" dirty="0"/>
          </a:p>
        </p:txBody>
      </p:sp>
      <p:sp>
        <p:nvSpPr>
          <p:cNvPr id="5" name="Rectangle 4"/>
          <p:cNvSpPr/>
          <p:nvPr/>
        </p:nvSpPr>
        <p:spPr>
          <a:xfrm>
            <a:off x="230039" y="2087594"/>
            <a:ext cx="5480648" cy="36834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smtClean="0"/>
              <a:t>What do I do?</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Infrastructure Engineer, FAS Research Computing, Harvard University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Design and build solutions, learn, share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Other interests:</a:t>
            </a:r>
          </a:p>
          <a:p>
            <a:pPr lvl="1"/>
            <a:r>
              <a:rPr lang="en-US" dirty="0"/>
              <a:t>s</a:t>
            </a:r>
            <a:r>
              <a:rPr lang="en-US" dirty="0" smtClean="0"/>
              <a:t>cience, </a:t>
            </a:r>
            <a:r>
              <a:rPr lang="en-US" dirty="0" err="1"/>
              <a:t>i</a:t>
            </a:r>
            <a:r>
              <a:rPr lang="en-US" dirty="0" err="1" smtClean="0"/>
              <a:t>nfosec</a:t>
            </a:r>
            <a:endParaRPr lang="en-US" dirty="0"/>
          </a:p>
          <a:p>
            <a:pPr lvl="1"/>
            <a:r>
              <a:rPr lang="en-US" dirty="0"/>
              <a:t>t</a:t>
            </a:r>
            <a:r>
              <a:rPr lang="en-US" dirty="0" smtClean="0"/>
              <a:t>ech, cooking</a:t>
            </a:r>
          </a:p>
          <a:p>
            <a:pPr lvl="1"/>
            <a:r>
              <a:rPr lang="en-US" dirty="0"/>
              <a:t>t</a:t>
            </a:r>
            <a:r>
              <a:rPr lang="en-US" dirty="0" smtClean="0"/>
              <a:t>ennis, family</a:t>
            </a:r>
          </a:p>
          <a:p>
            <a:pPr lvl="1"/>
            <a:endParaRPr lang="en-US" dirty="0"/>
          </a:p>
          <a:p>
            <a:pPr lvl="1"/>
            <a:endParaRPr lang="en-US"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583" y="4022186"/>
            <a:ext cx="2857143" cy="2409524"/>
          </a:xfrm>
          <a:prstGeom prst="roundRect">
            <a:avLst>
              <a:gd name="adj" fmla="val 8594"/>
            </a:avLst>
          </a:prstGeom>
          <a:solidFill>
            <a:srgbClr val="FFFFFF">
              <a:shade val="85000"/>
            </a:srgbClr>
          </a:solidFill>
          <a:ln w="12700">
            <a:solidFill>
              <a:schemeClr val="accent5"/>
            </a:solidFill>
          </a:ln>
          <a:effectLst>
            <a:reflection blurRad="12700" stA="38000" endPos="28000" dist="5000" dir="5400000" sy="-100000" algn="bl" rotWithShape="0"/>
          </a:effectLst>
        </p:spPr>
      </p:pic>
      <p:pic>
        <p:nvPicPr>
          <p:cNvPr id="7" name="Picture 10" descr="https://lh4.googleusercontent.com/jZjB8lR_0tjJyX6zioDnRpWhdFFj7IPDk32o65xxykV5s1OFwMub1QJHkQapCtQajcBnI3S1b4dTpwZ4br0b5GbM2OLGQqA_Ys_R6A_gVQQ9fV_5gFzMO9fifVCJt40tt7DlAsIxdR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1244" y="2921161"/>
            <a:ext cx="401444" cy="3657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lh4.googleusercontent.com/EJ5fF_D9MHX_292wxtimeAQrZGmZDDsRPnIfhllfbkltMmUD3lrHbo4WgMlmUvkR52YX0-nszqzQ4luMBIOkKzY3VKW-fNzsUm8XJVAooCzqDFVQgl45C0NL8uptbPuxTC03Hlypi6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4723" y="4728504"/>
            <a:ext cx="397965"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stretch>
            <a:fillRect/>
          </a:stretch>
        </p:blipFill>
        <p:spPr>
          <a:xfrm>
            <a:off x="6139086" y="4120488"/>
            <a:ext cx="365760" cy="36576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585" y="3542217"/>
            <a:ext cx="304762" cy="304762"/>
          </a:xfrm>
          <a:prstGeom prst="rect">
            <a:avLst/>
          </a:prstGeom>
        </p:spPr>
      </p:pic>
      <p:pic>
        <p:nvPicPr>
          <p:cNvPr id="1026" name="Picture 2" descr="https://lh4.googleusercontent.com/B04-qG64bTKVulvVDhftr34tY9RY4zhmyMQwL4QMVyU4RpVtmBYB2YQF5WmASBChnE7lWHQYoQFGYVHMC1iuCYhKpz56g8-iRXX-nvh0I_lfwV20W9XxdRHSqIonqzQdUpcFgur78O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9086" y="5319815"/>
            <a:ext cx="365760" cy="36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50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normAutofit/>
          </a:bodyPr>
          <a:lstStyle/>
          <a:p>
            <a:r>
              <a:rPr lang="en-US" dirty="0" smtClean="0"/>
              <a:t>Use version control for your own projects</a:t>
            </a:r>
          </a:p>
          <a:p>
            <a:endParaRPr lang="en-US" dirty="0"/>
          </a:p>
          <a:p>
            <a:r>
              <a:rPr lang="en-US" dirty="0" smtClean="0"/>
              <a:t>Foundation to contribute </a:t>
            </a:r>
            <a:r>
              <a:rPr lang="en-US" dirty="0"/>
              <a:t>to </a:t>
            </a:r>
            <a:r>
              <a:rPr lang="en-US" dirty="0" smtClean="0"/>
              <a:t>projects</a:t>
            </a:r>
            <a:r>
              <a:rPr lang="en-US" dirty="0"/>
              <a:t> on </a:t>
            </a:r>
            <a:r>
              <a:rPr lang="en-US" dirty="0" smtClean="0"/>
              <a:t>GitHub</a:t>
            </a:r>
          </a:p>
          <a:p>
            <a:endParaRPr lang="en-US" dirty="0"/>
          </a:p>
          <a:p>
            <a:r>
              <a:rPr lang="en-US" dirty="0" smtClean="0"/>
              <a:t>Background to make </a:t>
            </a:r>
            <a:r>
              <a:rPr lang="en-US" dirty="0"/>
              <a:t>a case to bring version control to your team at $</a:t>
            </a:r>
            <a:r>
              <a:rPr lang="en-US" dirty="0" smtClean="0"/>
              <a:t>Work</a:t>
            </a:r>
          </a:p>
          <a:p>
            <a:endParaRPr lang="en-US" dirty="0"/>
          </a:p>
          <a:p>
            <a:r>
              <a:rPr lang="en-US" strike="sngStrike" dirty="0" smtClean="0"/>
              <a:t>Become a Git Pro!</a:t>
            </a:r>
            <a:endParaRPr lang="en-US" strike="sngStrike" dirty="0"/>
          </a:p>
        </p:txBody>
      </p:sp>
      <p:pic>
        <p:nvPicPr>
          <p:cNvPr id="4" name="Picture 3"/>
          <p:cNvPicPr>
            <a:picLocks noChangeAspect="1"/>
          </p:cNvPicPr>
          <p:nvPr/>
        </p:nvPicPr>
        <p:blipFill>
          <a:blip r:embed="rId3"/>
          <a:stretch>
            <a:fillRect/>
          </a:stretch>
        </p:blipFill>
        <p:spPr>
          <a:xfrm>
            <a:off x="4084320" y="4655820"/>
            <a:ext cx="1450552" cy="2053590"/>
          </a:xfrm>
          <a:prstGeom prst="rect">
            <a:avLst/>
          </a:prstGeom>
        </p:spPr>
      </p:pic>
      <p:sp>
        <p:nvSpPr>
          <p:cNvPr id="7" name="Oval 6"/>
          <p:cNvSpPr/>
          <p:nvPr/>
        </p:nvSpPr>
        <p:spPr>
          <a:xfrm>
            <a:off x="4466696" y="4520883"/>
            <a:ext cx="685800" cy="594360"/>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199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Version Control?</a:t>
            </a:r>
            <a:endParaRPr lang="en-US" dirty="0"/>
          </a:p>
        </p:txBody>
      </p:sp>
      <p:sp>
        <p:nvSpPr>
          <p:cNvPr id="3" name="Content Placeholder 2"/>
          <p:cNvSpPr>
            <a:spLocks noGrp="1"/>
          </p:cNvSpPr>
          <p:nvPr>
            <p:ph idx="1"/>
          </p:nvPr>
        </p:nvSpPr>
        <p:spPr>
          <a:xfrm>
            <a:off x="609600" y="1600201"/>
            <a:ext cx="10972800" cy="4832349"/>
          </a:xfrm>
        </p:spPr>
        <p:txBody>
          <a:bodyPr>
            <a:normAutofit/>
          </a:bodyPr>
          <a:lstStyle/>
          <a:p>
            <a:pPr lvl="1"/>
            <a:endParaRPr lang="en-US" dirty="0"/>
          </a:p>
          <a:p>
            <a:r>
              <a:rPr lang="en-US" sz="2400" dirty="0" smtClean="0"/>
              <a:t>System to manage changes to files</a:t>
            </a:r>
          </a:p>
          <a:p>
            <a:pPr lvl="1"/>
            <a:r>
              <a:rPr lang="en-US" sz="2000" dirty="0" smtClean="0"/>
              <a:t>Who		</a:t>
            </a:r>
            <a:r>
              <a:rPr lang="en-US" sz="2000" dirty="0" err="1" smtClean="0"/>
              <a:t>vors</a:t>
            </a:r>
            <a:endParaRPr lang="en-US" sz="2000" dirty="0" smtClean="0"/>
          </a:p>
          <a:p>
            <a:pPr lvl="1"/>
            <a:r>
              <a:rPr lang="en-US" sz="2000" dirty="0" smtClean="0"/>
              <a:t>When		April 17</a:t>
            </a:r>
          </a:p>
          <a:p>
            <a:pPr lvl="1"/>
            <a:r>
              <a:rPr lang="en-US" sz="2000" dirty="0" smtClean="0"/>
              <a:t>What		Files and differential</a:t>
            </a:r>
          </a:p>
          <a:p>
            <a:pPr lvl="1"/>
            <a:r>
              <a:rPr lang="en-US" sz="2000" dirty="0" smtClean="0"/>
              <a:t>(Sometimes) Why	To fix </a:t>
            </a:r>
            <a:r>
              <a:rPr lang="en-US" sz="2000" dirty="0"/>
              <a:t>P</a:t>
            </a:r>
            <a:r>
              <a:rPr lang="en-US" sz="2000" dirty="0" smtClean="0"/>
              <a:t>ester </a:t>
            </a:r>
            <a:r>
              <a:rPr lang="en-US" sz="2000" dirty="0" smtClean="0"/>
              <a:t>tests</a:t>
            </a:r>
            <a:endParaRPr lang="en-US" sz="2000" dirty="0" smtClean="0"/>
          </a:p>
        </p:txBody>
      </p:sp>
      <p:pic>
        <p:nvPicPr>
          <p:cNvPr id="4" name="Picture 3"/>
          <p:cNvPicPr>
            <a:picLocks noChangeAspect="1"/>
          </p:cNvPicPr>
          <p:nvPr/>
        </p:nvPicPr>
        <p:blipFill>
          <a:blip r:embed="rId3"/>
          <a:stretch>
            <a:fillRect/>
          </a:stretch>
        </p:blipFill>
        <p:spPr>
          <a:xfrm>
            <a:off x="5953125" y="1967707"/>
            <a:ext cx="5629275" cy="3790950"/>
          </a:xfrm>
          <a:prstGeom prst="rect">
            <a:avLst/>
          </a:prstGeom>
        </p:spPr>
      </p:pic>
      <p:sp>
        <p:nvSpPr>
          <p:cNvPr id="6" name="TextBox 5"/>
          <p:cNvSpPr txBox="1"/>
          <p:nvPr/>
        </p:nvSpPr>
        <p:spPr>
          <a:xfrm>
            <a:off x="0" y="6432550"/>
            <a:ext cx="12191999" cy="276999"/>
          </a:xfrm>
          <a:prstGeom prst="rect">
            <a:avLst/>
          </a:prstGeom>
          <a:noFill/>
        </p:spPr>
        <p:txBody>
          <a:bodyPr wrap="square" rtlCol="0">
            <a:spAutoFit/>
          </a:bodyPr>
          <a:lstStyle/>
          <a:p>
            <a:pPr algn="ctr"/>
            <a:r>
              <a:rPr lang="en-US" sz="1200" dirty="0" smtClean="0"/>
              <a:t>AKA Revision Control, Source Control</a:t>
            </a:r>
            <a:endParaRPr lang="en-US" sz="1200" dirty="0"/>
          </a:p>
        </p:txBody>
      </p:sp>
    </p:spTree>
    <p:extLst>
      <p:ext uri="{BB962C8B-B14F-4D97-AF65-F5344CB8AC3E}">
        <p14:creationId xmlns:p14="http://schemas.microsoft.com/office/powerpoint/2010/main" val="109256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Version Control?</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7625" y="3893971"/>
            <a:ext cx="3578058" cy="2683544"/>
          </a:xfrm>
          <a:prstGeom prst="rect">
            <a:avLst/>
          </a:prstGeom>
        </p:spPr>
      </p:pic>
      <p:pic>
        <p:nvPicPr>
          <p:cNvPr id="6" name="Picture 5"/>
          <p:cNvPicPr>
            <a:picLocks noChangeAspect="1"/>
          </p:cNvPicPr>
          <p:nvPr/>
        </p:nvPicPr>
        <p:blipFill>
          <a:blip r:embed="rId4"/>
          <a:stretch>
            <a:fillRect/>
          </a:stretch>
        </p:blipFill>
        <p:spPr>
          <a:xfrm>
            <a:off x="838200" y="1690688"/>
            <a:ext cx="4907275" cy="3545055"/>
          </a:xfrm>
          <a:prstGeom prst="rect">
            <a:avLst/>
          </a:prstGeom>
        </p:spPr>
      </p:pic>
      <p:pic>
        <p:nvPicPr>
          <p:cNvPr id="7" name="Picture 6"/>
          <p:cNvPicPr>
            <a:picLocks noChangeAspect="1"/>
          </p:cNvPicPr>
          <p:nvPr/>
        </p:nvPicPr>
        <p:blipFill>
          <a:blip r:embed="rId5"/>
          <a:stretch>
            <a:fillRect/>
          </a:stretch>
        </p:blipFill>
        <p:spPr>
          <a:xfrm>
            <a:off x="6464300" y="1690688"/>
            <a:ext cx="4889500" cy="1333500"/>
          </a:xfrm>
          <a:prstGeom prst="rect">
            <a:avLst/>
          </a:prstGeom>
        </p:spPr>
      </p:pic>
      <p:sp>
        <p:nvSpPr>
          <p:cNvPr id="9" name="Right Arrow 8"/>
          <p:cNvSpPr/>
          <p:nvPr/>
        </p:nvSpPr>
        <p:spPr>
          <a:xfrm rot="18371156">
            <a:off x="5459826" y="2542384"/>
            <a:ext cx="1272348" cy="305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193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Version Control?</a:t>
            </a:r>
            <a:endParaRPr lang="en-US" dirty="0"/>
          </a:p>
        </p:txBody>
      </p:sp>
      <p:sp>
        <p:nvSpPr>
          <p:cNvPr id="3" name="Content Placeholder 2"/>
          <p:cNvSpPr>
            <a:spLocks noGrp="1"/>
          </p:cNvSpPr>
          <p:nvPr>
            <p:ph idx="1"/>
          </p:nvPr>
        </p:nvSpPr>
        <p:spPr>
          <a:xfrm>
            <a:off x="838200" y="1825624"/>
            <a:ext cx="10515600" cy="4735597"/>
          </a:xfrm>
        </p:spPr>
        <p:txBody>
          <a:bodyPr>
            <a:normAutofit/>
          </a:bodyPr>
          <a:lstStyle/>
          <a:p>
            <a:r>
              <a:rPr lang="en-US" dirty="0" smtClean="0"/>
              <a:t>Revert </a:t>
            </a:r>
            <a:r>
              <a:rPr lang="en-US" dirty="0"/>
              <a:t>to or review </a:t>
            </a:r>
            <a:r>
              <a:rPr lang="en-US" dirty="0" smtClean="0"/>
              <a:t>any change</a:t>
            </a:r>
          </a:p>
          <a:p>
            <a:r>
              <a:rPr lang="en-US" dirty="0" smtClean="0"/>
              <a:t>Maintain previous versions</a:t>
            </a:r>
            <a:endParaRPr lang="en-US" dirty="0"/>
          </a:p>
          <a:p>
            <a:r>
              <a:rPr lang="en-US" dirty="0"/>
              <a:t>Maintain multiple </a:t>
            </a:r>
            <a:r>
              <a:rPr lang="en-US" dirty="0" smtClean="0"/>
              <a:t>versions (e.g. experimental features)</a:t>
            </a:r>
            <a:endParaRPr lang="en-US" dirty="0"/>
          </a:p>
          <a:p>
            <a:r>
              <a:rPr lang="en-US" dirty="0"/>
              <a:t>Compare differences</a:t>
            </a:r>
          </a:p>
          <a:p>
            <a:r>
              <a:rPr lang="en-US" dirty="0"/>
              <a:t>Share and collaborate</a:t>
            </a:r>
          </a:p>
          <a:p>
            <a:r>
              <a:rPr lang="en-US" dirty="0"/>
              <a:t>Modern solutions might assume you have it!</a:t>
            </a:r>
          </a:p>
          <a:p>
            <a:pPr lvl="1"/>
            <a:r>
              <a:rPr lang="en-US" dirty="0" smtClean="0"/>
              <a:t>Configuration management</a:t>
            </a:r>
          </a:p>
          <a:p>
            <a:pPr lvl="1"/>
            <a:r>
              <a:rPr lang="en-US" dirty="0" smtClean="0"/>
              <a:t>Infrastructure-as-code</a:t>
            </a:r>
            <a:endParaRPr lang="en-US" dirty="0"/>
          </a:p>
          <a:p>
            <a:pPr lvl="1"/>
            <a:r>
              <a:rPr lang="en-US" dirty="0"/>
              <a:t>Continuous Integration and </a:t>
            </a:r>
            <a:r>
              <a:rPr lang="en-US" dirty="0" smtClean="0"/>
              <a:t>Deployment</a:t>
            </a:r>
            <a:endParaRPr lang="en-US" dirty="0"/>
          </a:p>
        </p:txBody>
      </p:sp>
    </p:spTree>
    <p:extLst>
      <p:ext uri="{BB962C8B-B14F-4D97-AF65-F5344CB8AC3E}">
        <p14:creationId xmlns:p14="http://schemas.microsoft.com/office/powerpoint/2010/main" val="57886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Version </a:t>
            </a:r>
            <a:r>
              <a:rPr lang="en-US" dirty="0"/>
              <a:t>Control </a:t>
            </a:r>
            <a:r>
              <a:rPr lang="en-US" dirty="0" smtClean="0"/>
              <a:t>System Should I Use?</a:t>
            </a:r>
            <a:endParaRPr lang="en-US" dirty="0"/>
          </a:p>
        </p:txBody>
      </p:sp>
      <p:sp>
        <p:nvSpPr>
          <p:cNvPr id="3" name="Content Placeholder 2"/>
          <p:cNvSpPr>
            <a:spLocks noGrp="1"/>
          </p:cNvSpPr>
          <p:nvPr>
            <p:ph idx="1"/>
          </p:nvPr>
        </p:nvSpPr>
        <p:spPr>
          <a:xfrm>
            <a:off x="609600" y="1600200"/>
            <a:ext cx="6705600" cy="5172038"/>
          </a:xfrm>
        </p:spPr>
        <p:txBody>
          <a:bodyPr>
            <a:normAutofit fontScale="92500" lnSpcReduction="10000"/>
          </a:bodyPr>
          <a:lstStyle/>
          <a:p>
            <a:r>
              <a:rPr lang="en-US" dirty="0" smtClean="0">
                <a:solidFill>
                  <a:srgbClr val="FF0000"/>
                </a:solidFill>
              </a:rPr>
              <a:t>Centralized (</a:t>
            </a:r>
            <a:r>
              <a:rPr lang="en-US" i="1" dirty="0" smtClean="0">
                <a:solidFill>
                  <a:srgbClr val="FF0000"/>
                </a:solidFill>
              </a:rPr>
              <a:t>Ignore these</a:t>
            </a:r>
            <a:r>
              <a:rPr lang="en-US" dirty="0" smtClean="0">
                <a:solidFill>
                  <a:srgbClr val="FF0000"/>
                </a:solidFill>
              </a:rPr>
              <a:t>)</a:t>
            </a:r>
          </a:p>
          <a:p>
            <a:pPr lvl="1"/>
            <a:r>
              <a:rPr lang="en-US" dirty="0" smtClean="0">
                <a:solidFill>
                  <a:srgbClr val="FF0000"/>
                </a:solidFill>
              </a:rPr>
              <a:t>Work directly against a central server</a:t>
            </a:r>
          </a:p>
          <a:p>
            <a:pPr lvl="1"/>
            <a:r>
              <a:rPr lang="en-US" dirty="0" smtClean="0">
                <a:solidFill>
                  <a:srgbClr val="FF0000"/>
                </a:solidFill>
              </a:rPr>
              <a:t>Subversion, CVS, Perforce, etc.</a:t>
            </a:r>
          </a:p>
          <a:p>
            <a:pPr lvl="1"/>
            <a:endParaRPr lang="en-US" dirty="0"/>
          </a:p>
          <a:p>
            <a:r>
              <a:rPr lang="en-US" dirty="0" smtClean="0">
                <a:solidFill>
                  <a:srgbClr val="029242"/>
                </a:solidFill>
              </a:rPr>
              <a:t>Distributed</a:t>
            </a:r>
          </a:p>
          <a:p>
            <a:pPr lvl="1"/>
            <a:r>
              <a:rPr lang="en-US" dirty="0" smtClean="0">
                <a:solidFill>
                  <a:srgbClr val="029242"/>
                </a:solidFill>
              </a:rPr>
              <a:t>Work locally, </a:t>
            </a:r>
            <a:r>
              <a:rPr lang="en-US" dirty="0" smtClean="0">
                <a:solidFill>
                  <a:srgbClr val="029242"/>
                </a:solidFill>
              </a:rPr>
              <a:t>ideally push </a:t>
            </a:r>
            <a:r>
              <a:rPr lang="en-US" dirty="0" smtClean="0">
                <a:solidFill>
                  <a:srgbClr val="029242"/>
                </a:solidFill>
              </a:rPr>
              <a:t>to remote </a:t>
            </a:r>
            <a:r>
              <a:rPr lang="en-US" dirty="0" smtClean="0">
                <a:solidFill>
                  <a:srgbClr val="029242"/>
                </a:solidFill>
              </a:rPr>
              <a:t>repo</a:t>
            </a:r>
            <a:endParaRPr lang="en-US" dirty="0" smtClean="0">
              <a:solidFill>
                <a:srgbClr val="029242"/>
              </a:solidFill>
            </a:endParaRPr>
          </a:p>
          <a:p>
            <a:pPr lvl="1"/>
            <a:r>
              <a:rPr lang="en-US" dirty="0" smtClean="0">
                <a:solidFill>
                  <a:srgbClr val="029242"/>
                </a:solidFill>
              </a:rPr>
              <a:t>Git, Mercurial (Hg), </a:t>
            </a:r>
            <a:r>
              <a:rPr lang="en-US" dirty="0" err="1" smtClean="0">
                <a:solidFill>
                  <a:srgbClr val="029242"/>
                </a:solidFill>
              </a:rPr>
              <a:t>etc</a:t>
            </a:r>
            <a:r>
              <a:rPr lang="is-IS" dirty="0" smtClean="0">
                <a:solidFill>
                  <a:srgbClr val="029242"/>
                </a:solidFill>
              </a:rPr>
              <a:t>.</a:t>
            </a:r>
          </a:p>
          <a:p>
            <a:pPr lvl="1"/>
            <a:r>
              <a:rPr lang="en-US" dirty="0" smtClean="0">
                <a:solidFill>
                  <a:srgbClr val="029242"/>
                </a:solidFill>
              </a:rPr>
              <a:t>New? </a:t>
            </a:r>
            <a:r>
              <a:rPr lang="en-US" b="1" dirty="0" smtClean="0">
                <a:solidFill>
                  <a:srgbClr val="029242"/>
                </a:solidFill>
              </a:rPr>
              <a:t>Just pick Git</a:t>
            </a:r>
            <a:r>
              <a:rPr lang="en-US" dirty="0" smtClean="0">
                <a:solidFill>
                  <a:srgbClr val="029242"/>
                </a:solidFill>
              </a:rPr>
              <a:t>. Maturity, tooling, references</a:t>
            </a:r>
          </a:p>
          <a:p>
            <a:pPr lvl="1"/>
            <a:endParaRPr lang="en-US" dirty="0" smtClean="0"/>
          </a:p>
          <a:p>
            <a:r>
              <a:rPr lang="en-US" dirty="0" smtClean="0"/>
              <a:t>SaaS solutions</a:t>
            </a:r>
          </a:p>
          <a:p>
            <a:pPr lvl="1"/>
            <a:r>
              <a:rPr lang="en-US" dirty="0" smtClean="0"/>
              <a:t>GitHub, GitLab, BitBucket, VSTS</a:t>
            </a:r>
            <a:r>
              <a:rPr lang="en-US" dirty="0" smtClean="0"/>
              <a:t>, +</a:t>
            </a:r>
            <a:endParaRPr lang="en-US" dirty="0" smtClean="0"/>
          </a:p>
          <a:p>
            <a:pPr lvl="1"/>
            <a:endParaRPr lang="en-US" dirty="0" smtClean="0"/>
          </a:p>
          <a:p>
            <a:r>
              <a:rPr lang="en-US" dirty="0" smtClean="0"/>
              <a:t>Self-hosted solutions</a:t>
            </a:r>
          </a:p>
          <a:p>
            <a:pPr lvl="1"/>
            <a:r>
              <a:rPr lang="en-US" dirty="0" smtClean="0"/>
              <a:t>GitLab, GitHub </a:t>
            </a:r>
            <a:r>
              <a:rPr lang="en-US" dirty="0"/>
              <a:t>Enterprise, </a:t>
            </a:r>
            <a:r>
              <a:rPr lang="en-US" dirty="0"/>
              <a:t>BitBucket Server, TFS, </a:t>
            </a:r>
            <a:r>
              <a:rPr lang="en-US" dirty="0" smtClean="0"/>
              <a:t>+</a:t>
            </a:r>
            <a:endParaRPr lang="en-US" dirty="0" smtClean="0"/>
          </a:p>
          <a:p>
            <a:pPr lvl="1"/>
            <a:endParaRPr lang="en-US" dirty="0"/>
          </a:p>
        </p:txBody>
      </p:sp>
      <p:pic>
        <p:nvPicPr>
          <p:cNvPr id="4"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5821" y="1881548"/>
            <a:ext cx="4620883" cy="4639183"/>
          </a:xfrm>
          <a:prstGeom prst="rect">
            <a:avLst/>
          </a:prstGeom>
        </p:spPr>
      </p:pic>
      <p:sp>
        <p:nvSpPr>
          <p:cNvPr id="7" name="Rectangle 6"/>
          <p:cNvSpPr/>
          <p:nvPr/>
        </p:nvSpPr>
        <p:spPr>
          <a:xfrm>
            <a:off x="10520892" y="6510628"/>
            <a:ext cx="1061508" cy="261610"/>
          </a:xfrm>
          <a:prstGeom prst="rect">
            <a:avLst/>
          </a:prstGeom>
        </p:spPr>
        <p:txBody>
          <a:bodyPr wrap="square">
            <a:spAutoFit/>
          </a:bodyPr>
          <a:lstStyle/>
          <a:p>
            <a:r>
              <a:rPr lang="en-US" sz="1100" dirty="0" smtClean="0"/>
              <a:t>git-tower.com</a:t>
            </a:r>
            <a:endParaRPr lang="en-US" dirty="0"/>
          </a:p>
        </p:txBody>
      </p:sp>
    </p:spTree>
    <p:extLst>
      <p:ext uri="{BB962C8B-B14F-4D97-AF65-F5344CB8AC3E}">
        <p14:creationId xmlns:p14="http://schemas.microsoft.com/office/powerpoint/2010/main" val="46849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and Contributing to Open Source</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r>
              <a:rPr lang="en-US" dirty="0" smtClean="0"/>
              <a:t>Less time re-inventing wheels</a:t>
            </a:r>
          </a:p>
          <a:p>
            <a:r>
              <a:rPr lang="en-US" dirty="0" smtClean="0"/>
              <a:t>Benefits from ‘upstream’ contributions</a:t>
            </a:r>
          </a:p>
          <a:p>
            <a:r>
              <a:rPr lang="en-US" dirty="0" smtClean="0"/>
              <a:t>Cleaner, abstracted code</a:t>
            </a:r>
          </a:p>
          <a:p>
            <a:endParaRPr lang="en-US" dirty="0" smtClean="0"/>
          </a:p>
        </p:txBody>
      </p:sp>
      <p:pic>
        <p:nvPicPr>
          <p:cNvPr id="4" name="Picture 3"/>
          <p:cNvPicPr>
            <a:picLocks noChangeAspect="1"/>
          </p:cNvPicPr>
          <p:nvPr/>
        </p:nvPicPr>
        <p:blipFill>
          <a:blip r:embed="rId3"/>
          <a:stretch>
            <a:fillRect/>
          </a:stretch>
        </p:blipFill>
        <p:spPr>
          <a:xfrm>
            <a:off x="1108364" y="3657994"/>
            <a:ext cx="7924799" cy="2420579"/>
          </a:xfrm>
          <a:prstGeom prst="rect">
            <a:avLst/>
          </a:prstGeom>
        </p:spPr>
      </p:pic>
    </p:spTree>
    <p:extLst>
      <p:ext uri="{BB962C8B-B14F-4D97-AF65-F5344CB8AC3E}">
        <p14:creationId xmlns:p14="http://schemas.microsoft.com/office/powerpoint/2010/main" val="2101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and Contributing to Open Source</a:t>
            </a:r>
          </a:p>
        </p:txBody>
      </p:sp>
      <p:sp>
        <p:nvSpPr>
          <p:cNvPr id="3" name="Content Placeholder 2"/>
          <p:cNvSpPr>
            <a:spLocks noGrp="1"/>
          </p:cNvSpPr>
          <p:nvPr>
            <p:ph idx="1"/>
          </p:nvPr>
        </p:nvSpPr>
        <p:spPr/>
        <p:txBody>
          <a:bodyPr/>
          <a:lstStyle/>
          <a:p>
            <a:r>
              <a:rPr lang="en-US" dirty="0"/>
              <a:t>More ideas</a:t>
            </a:r>
          </a:p>
          <a:p>
            <a:r>
              <a:rPr lang="en-US" dirty="0"/>
              <a:t>More eyes on the </a:t>
            </a:r>
            <a:r>
              <a:rPr lang="en-US" dirty="0" smtClean="0"/>
              <a:t>code</a:t>
            </a:r>
            <a:endParaRPr lang="en-US" dirty="0"/>
          </a:p>
        </p:txBody>
      </p:sp>
      <p:pic>
        <p:nvPicPr>
          <p:cNvPr id="4" name="Picture 3"/>
          <p:cNvPicPr>
            <a:picLocks noChangeAspect="1"/>
          </p:cNvPicPr>
          <p:nvPr/>
        </p:nvPicPr>
        <p:blipFill>
          <a:blip r:embed="rId2"/>
          <a:stretch>
            <a:fillRect/>
          </a:stretch>
        </p:blipFill>
        <p:spPr>
          <a:xfrm>
            <a:off x="5140036" y="1690688"/>
            <a:ext cx="5611091" cy="4945673"/>
          </a:xfrm>
          <a:prstGeom prst="rect">
            <a:avLst/>
          </a:prstGeom>
        </p:spPr>
      </p:pic>
    </p:spTree>
    <p:extLst>
      <p:ext uri="{BB962C8B-B14F-4D97-AF65-F5344CB8AC3E}">
        <p14:creationId xmlns:p14="http://schemas.microsoft.com/office/powerpoint/2010/main" val="104511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9111A70-0198-4F40-BEFB-ADDC651BCC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1492</Words>
  <Application>Microsoft Macintosh PowerPoint</Application>
  <PresentationFormat>Widescreen</PresentationFormat>
  <Paragraphs>243</Paragraphs>
  <Slides>15</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vt:lpstr>
      <vt:lpstr>Calibri Light</vt:lpstr>
      <vt:lpstr>FontAwesome</vt:lpstr>
      <vt:lpstr>Palatino Linotype</vt:lpstr>
      <vt:lpstr>Arial</vt:lpstr>
      <vt:lpstr>Office Theme</vt:lpstr>
      <vt:lpstr>Version Control and GitHub</vt:lpstr>
      <vt:lpstr>About Me</vt:lpstr>
      <vt:lpstr>Goals</vt:lpstr>
      <vt:lpstr>What is Version Control?</vt:lpstr>
      <vt:lpstr>Why Version Control?</vt:lpstr>
      <vt:lpstr>Why Version Control?</vt:lpstr>
      <vt:lpstr>What Version Control System Should I Use?</vt:lpstr>
      <vt:lpstr>Using and Contributing to Open Source</vt:lpstr>
      <vt:lpstr>Using and Contributing to Open Source</vt:lpstr>
      <vt:lpstr>Using and Contributing to Open Source</vt:lpstr>
      <vt:lpstr>Using and Contributing to Open Source</vt:lpstr>
      <vt:lpstr>Barriers to Open Source</vt:lpstr>
      <vt:lpstr>GitHub Workflow – Your Own Project</vt:lpstr>
      <vt:lpstr>GitHub Workflow – Someone Else’s Project</vt:lpstr>
      <vt:lpstr>Demo!</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2015-05-30T14:36:52Z</dcterms:created>
  <dcterms:modified xsi:type="dcterms:W3CDTF">2017-06-05T00:14:55Z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TC034605109991</vt:lpwstr>
  </property>
</Properties>
</file>